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6" r:id="rId2"/>
  </p:sldMasterIdLst>
  <p:notesMasterIdLst>
    <p:notesMasterId r:id="rId45"/>
  </p:notesMasterIdLst>
  <p:sldIdLst>
    <p:sldId id="256" r:id="rId3"/>
    <p:sldId id="348" r:id="rId4"/>
    <p:sldId id="257" r:id="rId5"/>
    <p:sldId id="28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349" r:id="rId35"/>
    <p:sldId id="291" r:id="rId36"/>
    <p:sldId id="290" r:id="rId37"/>
    <p:sldId id="292" r:id="rId38"/>
    <p:sldId id="293" r:id="rId39"/>
    <p:sldId id="294" r:id="rId40"/>
    <p:sldId id="295" r:id="rId41"/>
    <p:sldId id="296" r:id="rId42"/>
    <p:sldId id="297" r:id="rId43"/>
    <p:sldId id="338" r:id="rId44"/>
  </p:sldIdLst>
  <p:sldSz cx="9144000" cy="5715000" type="screen16x10"/>
  <p:notesSz cx="6858000" cy="9144000"/>
  <p:defaultTextStyle>
    <a:defPPr>
      <a:defRPr lang="en-US"/>
    </a:defPPr>
    <a:lvl1pPr marL="0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00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98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95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96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91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90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92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92" algn="l" defTabSz="9139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20" y="-28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1725D-25C7-6342-924D-3B7B41F89408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30714-A41A-744B-BD68-3A196EE6F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4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00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98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95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96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91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90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92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92" algn="l" defTabSz="4570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26999"/>
            <a:ext cx="1981200" cy="54635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28269"/>
            <a:ext cx="6705600" cy="546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710800"/>
            <a:ext cx="1981200" cy="1524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3/19/18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710800"/>
            <a:ext cx="6324600" cy="15240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22766"/>
            <a:ext cx="6705600" cy="54635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22766"/>
            <a:ext cx="1956046" cy="546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28876"/>
            <a:ext cx="1676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7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99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4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9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4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3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8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3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8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37098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4120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473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9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42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90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37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484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32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980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1302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2824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737" indent="0">
              <a:buNone/>
              <a:defRPr sz="2100" b="1"/>
            </a:lvl2pPr>
            <a:lvl3pPr marL="949509" indent="0">
              <a:buNone/>
              <a:defRPr sz="1900" b="1"/>
            </a:lvl3pPr>
            <a:lvl4pPr marL="1424258" indent="0">
              <a:buNone/>
              <a:defRPr sz="1600" b="1"/>
            </a:lvl4pPr>
            <a:lvl5pPr marL="1899016" indent="0">
              <a:buNone/>
              <a:defRPr sz="1600" b="1"/>
            </a:lvl5pPr>
            <a:lvl6pPr marL="2373752" indent="0">
              <a:buNone/>
              <a:defRPr sz="1600" b="1"/>
            </a:lvl6pPr>
            <a:lvl7pPr marL="2848490" indent="0">
              <a:buNone/>
              <a:defRPr sz="1600" b="1"/>
            </a:lvl7pPr>
            <a:lvl8pPr marL="3323247" indent="0">
              <a:buNone/>
              <a:defRPr sz="1600" b="1"/>
            </a:lvl8pPr>
            <a:lvl9pPr marL="37980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71" y="1279261"/>
            <a:ext cx="4041775" cy="53313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737" indent="0">
              <a:buNone/>
              <a:defRPr sz="2100" b="1"/>
            </a:lvl2pPr>
            <a:lvl3pPr marL="949509" indent="0">
              <a:buNone/>
              <a:defRPr sz="1900" b="1"/>
            </a:lvl3pPr>
            <a:lvl4pPr marL="1424258" indent="0">
              <a:buNone/>
              <a:defRPr sz="1600" b="1"/>
            </a:lvl4pPr>
            <a:lvl5pPr marL="1899016" indent="0">
              <a:buNone/>
              <a:defRPr sz="1600" b="1"/>
            </a:lvl5pPr>
            <a:lvl6pPr marL="2373752" indent="0">
              <a:buNone/>
              <a:defRPr sz="1600" b="1"/>
            </a:lvl6pPr>
            <a:lvl7pPr marL="2848490" indent="0">
              <a:buNone/>
              <a:defRPr sz="1600" b="1"/>
            </a:lvl7pPr>
            <a:lvl8pPr marL="3323247" indent="0">
              <a:buNone/>
              <a:defRPr sz="1600" b="1"/>
            </a:lvl8pPr>
            <a:lvl9pPr marL="37980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71" y="1812396"/>
            <a:ext cx="4041775" cy="329274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82787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3513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84042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7" y="227541"/>
            <a:ext cx="3008313" cy="96837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27581"/>
            <a:ext cx="5111750" cy="487759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195920"/>
            <a:ext cx="3008313" cy="3909219"/>
          </a:xfrm>
        </p:spPr>
        <p:txBody>
          <a:bodyPr/>
          <a:lstStyle>
            <a:lvl1pPr marL="0" indent="0">
              <a:buNone/>
              <a:defRPr sz="1500"/>
            </a:lvl1pPr>
            <a:lvl2pPr marL="474737" indent="0">
              <a:buNone/>
              <a:defRPr sz="1200"/>
            </a:lvl2pPr>
            <a:lvl3pPr marL="949509" indent="0">
              <a:buNone/>
              <a:defRPr sz="1000"/>
            </a:lvl3pPr>
            <a:lvl4pPr marL="1424258" indent="0">
              <a:buNone/>
              <a:defRPr sz="900"/>
            </a:lvl4pPr>
            <a:lvl5pPr marL="1899016" indent="0">
              <a:buNone/>
              <a:defRPr sz="900"/>
            </a:lvl5pPr>
            <a:lvl6pPr marL="2373752" indent="0">
              <a:buNone/>
              <a:defRPr sz="900"/>
            </a:lvl6pPr>
            <a:lvl7pPr marL="2848490" indent="0">
              <a:buNone/>
              <a:defRPr sz="900"/>
            </a:lvl7pPr>
            <a:lvl8pPr marL="3323247" indent="0">
              <a:buNone/>
              <a:defRPr sz="900"/>
            </a:lvl8pPr>
            <a:lvl9pPr marL="37980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9238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47228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400"/>
            </a:lvl1pPr>
            <a:lvl2pPr marL="474737" indent="0">
              <a:buNone/>
              <a:defRPr sz="2900"/>
            </a:lvl2pPr>
            <a:lvl3pPr marL="949509" indent="0">
              <a:buNone/>
              <a:defRPr sz="2500"/>
            </a:lvl3pPr>
            <a:lvl4pPr marL="1424258" indent="0">
              <a:buNone/>
              <a:defRPr sz="2100"/>
            </a:lvl4pPr>
            <a:lvl5pPr marL="1899016" indent="0">
              <a:buNone/>
              <a:defRPr sz="2100"/>
            </a:lvl5pPr>
            <a:lvl6pPr marL="2373752" indent="0">
              <a:buNone/>
              <a:defRPr sz="2100"/>
            </a:lvl6pPr>
            <a:lvl7pPr marL="2848490" indent="0">
              <a:buNone/>
              <a:defRPr sz="2100"/>
            </a:lvl7pPr>
            <a:lvl8pPr marL="3323247" indent="0">
              <a:buNone/>
              <a:defRPr sz="2100"/>
            </a:lvl8pPr>
            <a:lvl9pPr marL="3798005" indent="0">
              <a:buNone/>
              <a:defRPr sz="21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820"/>
            <a:ext cx="5486400" cy="670719"/>
          </a:xfrm>
        </p:spPr>
        <p:txBody>
          <a:bodyPr/>
          <a:lstStyle>
            <a:lvl1pPr marL="0" indent="0">
              <a:buNone/>
              <a:defRPr sz="1500"/>
            </a:lvl1pPr>
            <a:lvl2pPr marL="474737" indent="0">
              <a:buNone/>
              <a:defRPr sz="1200"/>
            </a:lvl2pPr>
            <a:lvl3pPr marL="949509" indent="0">
              <a:buNone/>
              <a:defRPr sz="1000"/>
            </a:lvl3pPr>
            <a:lvl4pPr marL="1424258" indent="0">
              <a:buNone/>
              <a:defRPr sz="900"/>
            </a:lvl4pPr>
            <a:lvl5pPr marL="1899016" indent="0">
              <a:buNone/>
              <a:defRPr sz="900"/>
            </a:lvl5pPr>
            <a:lvl6pPr marL="2373752" indent="0">
              <a:buNone/>
              <a:defRPr sz="900"/>
            </a:lvl6pPr>
            <a:lvl7pPr marL="2848490" indent="0">
              <a:buNone/>
              <a:defRPr sz="900"/>
            </a:lvl7pPr>
            <a:lvl8pPr marL="3323247" indent="0">
              <a:buNone/>
              <a:defRPr sz="900"/>
            </a:lvl8pPr>
            <a:lvl9pPr marL="37980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67016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2083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7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7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56449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>
                    <a:tint val="75000"/>
                  </a:prstClr>
                </a:solidFill>
                <a:latin typeface="Century Gothic"/>
              </a:rPr>
              <a:pPr/>
              <a:t>‹#›</a:t>
            </a:fld>
            <a:endParaRPr>
              <a:solidFill>
                <a:prstClr val="white">
                  <a:tint val="75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39434834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26999"/>
            <a:ext cx="1981200" cy="54635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28269"/>
            <a:ext cx="6705600" cy="546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11" y="2410231"/>
            <a:ext cx="1600201" cy="137160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0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3/19/18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410231"/>
            <a:ext cx="6324600" cy="13716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2560"/>
            <a:ext cx="4038600" cy="3672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2560"/>
            <a:ext cx="4038600" cy="36728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5367"/>
            <a:ext cx="4040188" cy="533135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000" indent="0">
              <a:buNone/>
              <a:defRPr sz="2000" b="1"/>
            </a:lvl2pPr>
            <a:lvl3pPr marL="913998" indent="0">
              <a:buNone/>
              <a:defRPr sz="1800" b="1"/>
            </a:lvl3pPr>
            <a:lvl4pPr marL="1370995" indent="0">
              <a:buNone/>
              <a:defRPr sz="1600" b="1"/>
            </a:lvl4pPr>
            <a:lvl5pPr marL="1827996" indent="0">
              <a:buNone/>
              <a:defRPr sz="1600" b="1"/>
            </a:lvl5pPr>
            <a:lvl6pPr marL="2284991" indent="0">
              <a:buNone/>
              <a:defRPr sz="1600" b="1"/>
            </a:lvl6pPr>
            <a:lvl7pPr marL="2741990" indent="0">
              <a:buNone/>
              <a:defRPr sz="1600" b="1"/>
            </a:lvl7pPr>
            <a:lvl8pPr marL="3198992" indent="0">
              <a:buNone/>
              <a:defRPr sz="1600" b="1"/>
            </a:lvl8pPr>
            <a:lvl9pPr marL="36559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32000"/>
            <a:ext cx="4040188" cy="3073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435367"/>
            <a:ext cx="4041775" cy="533135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000" indent="0">
              <a:buNone/>
              <a:defRPr sz="2000" b="1"/>
            </a:lvl2pPr>
            <a:lvl3pPr marL="913998" indent="0">
              <a:buNone/>
              <a:defRPr sz="1800" b="1"/>
            </a:lvl3pPr>
            <a:lvl4pPr marL="1370995" indent="0">
              <a:buNone/>
              <a:defRPr sz="1600" b="1"/>
            </a:lvl4pPr>
            <a:lvl5pPr marL="1827996" indent="0">
              <a:buNone/>
              <a:defRPr sz="1600" b="1"/>
            </a:lvl5pPr>
            <a:lvl6pPr marL="2284991" indent="0">
              <a:buNone/>
              <a:defRPr sz="1600" b="1"/>
            </a:lvl6pPr>
            <a:lvl7pPr marL="2741990" indent="0">
              <a:buNone/>
              <a:defRPr sz="1600" b="1"/>
            </a:lvl7pPr>
            <a:lvl8pPr marL="3198992" indent="0">
              <a:buNone/>
              <a:defRPr sz="1600" b="1"/>
            </a:lvl8pPr>
            <a:lvl9pPr marL="365599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032000"/>
            <a:ext cx="4041775" cy="30731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25766"/>
            <a:ext cx="8831802" cy="54635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25730"/>
            <a:ext cx="1981200" cy="54635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27000"/>
            <a:ext cx="6705600" cy="546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4001"/>
            <a:ext cx="586740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1775460"/>
            <a:ext cx="1673352" cy="2346960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000" indent="0">
              <a:buNone/>
              <a:defRPr sz="1200"/>
            </a:lvl2pPr>
            <a:lvl3pPr marL="913998" indent="0">
              <a:buNone/>
              <a:defRPr sz="1000"/>
            </a:lvl3pPr>
            <a:lvl4pPr marL="1370995" indent="0">
              <a:buNone/>
              <a:defRPr sz="900"/>
            </a:lvl4pPr>
            <a:lvl5pPr marL="1827996" indent="0">
              <a:buNone/>
              <a:defRPr sz="900"/>
            </a:lvl5pPr>
            <a:lvl6pPr marL="2284991" indent="0">
              <a:buNone/>
              <a:defRPr sz="900"/>
            </a:lvl6pPr>
            <a:lvl7pPr marL="2741990" indent="0">
              <a:buNone/>
              <a:defRPr sz="900"/>
            </a:lvl7pPr>
            <a:lvl8pPr marL="3198992" indent="0">
              <a:buNone/>
              <a:defRPr sz="900"/>
            </a:lvl8pPr>
            <a:lvl9pPr marL="36559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381000"/>
            <a:ext cx="1675660" cy="1394460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25730"/>
            <a:ext cx="1981200" cy="54635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27000"/>
            <a:ext cx="6705600" cy="54610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000" indent="0">
              <a:buNone/>
              <a:defRPr sz="2800"/>
            </a:lvl2pPr>
            <a:lvl3pPr marL="913998" indent="0">
              <a:buNone/>
              <a:defRPr sz="2400"/>
            </a:lvl3pPr>
            <a:lvl4pPr marL="1370995" indent="0">
              <a:buNone/>
              <a:defRPr sz="2000"/>
            </a:lvl4pPr>
            <a:lvl5pPr marL="1827996" indent="0">
              <a:buNone/>
              <a:defRPr sz="2000"/>
            </a:lvl5pPr>
            <a:lvl6pPr marL="2284991" indent="0">
              <a:buNone/>
              <a:defRPr sz="2000"/>
            </a:lvl6pPr>
            <a:lvl7pPr marL="2741990" indent="0">
              <a:buNone/>
              <a:defRPr sz="2000"/>
            </a:lvl7pPr>
            <a:lvl8pPr marL="3198992" indent="0">
              <a:buNone/>
              <a:defRPr sz="2000"/>
            </a:lvl8pPr>
            <a:lvl9pPr marL="3655992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1778000"/>
            <a:ext cx="1676400" cy="24765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00" indent="0">
              <a:buNone/>
              <a:defRPr sz="1200"/>
            </a:lvl2pPr>
            <a:lvl3pPr marL="913998" indent="0">
              <a:buNone/>
              <a:defRPr sz="1000"/>
            </a:lvl3pPr>
            <a:lvl4pPr marL="1370995" indent="0">
              <a:buNone/>
              <a:defRPr sz="900"/>
            </a:lvl4pPr>
            <a:lvl5pPr marL="1827996" indent="0">
              <a:buNone/>
              <a:defRPr sz="900"/>
            </a:lvl5pPr>
            <a:lvl6pPr marL="2284991" indent="0">
              <a:buNone/>
              <a:defRPr sz="900"/>
            </a:lvl6pPr>
            <a:lvl7pPr marL="2741990" indent="0">
              <a:buNone/>
              <a:defRPr sz="900"/>
            </a:lvl7pPr>
            <a:lvl8pPr marL="3198992" indent="0">
              <a:buNone/>
              <a:defRPr sz="900"/>
            </a:lvl8pPr>
            <a:lvl9pPr marL="365599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383540"/>
            <a:ext cx="1676400" cy="1394460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362478"/>
            <a:ext cx="8831802" cy="42045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11" y="127012"/>
            <a:ext cx="8814047" cy="11220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0" tIns="45699" rIns="91400" bIns="4569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96539"/>
            <a:ext cx="8381260" cy="878662"/>
          </a:xfrm>
          <a:prstGeom prst="rect">
            <a:avLst/>
          </a:prstGeom>
        </p:spPr>
        <p:txBody>
          <a:bodyPr vert="horz" lIns="91400" tIns="45699" rIns="91400" bIns="45699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2" y="1432559"/>
            <a:ext cx="8407893" cy="3672840"/>
          </a:xfrm>
          <a:prstGeom prst="rect">
            <a:avLst/>
          </a:prstGeom>
        </p:spPr>
        <p:txBody>
          <a:bodyPr vert="horz" lIns="91400" tIns="45699" rIns="91400" bIns="456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5296958"/>
            <a:ext cx="2133600" cy="228600"/>
          </a:xfrm>
          <a:prstGeom prst="rect">
            <a:avLst/>
          </a:prstGeom>
        </p:spPr>
        <p:txBody>
          <a:bodyPr vert="horz" lIns="91400" tIns="45699" rIns="91400" bIns="45699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5296958"/>
            <a:ext cx="3352800" cy="228600"/>
          </a:xfrm>
          <a:prstGeom prst="rect">
            <a:avLst/>
          </a:prstGeom>
        </p:spPr>
        <p:txBody>
          <a:bodyPr vert="horz" lIns="91400" tIns="45699" rIns="91400" bIns="45699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5295900"/>
            <a:ext cx="582966" cy="228600"/>
          </a:xfrm>
          <a:prstGeom prst="rect">
            <a:avLst/>
          </a:prstGeom>
          <a:ln w="19050">
            <a:noFill/>
          </a:ln>
        </p:spPr>
        <p:txBody>
          <a:bodyPr vert="horz" lIns="91400" tIns="45699" rIns="91400" bIns="45699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3998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199" indent="-228501" algn="l" defTabSz="913998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398" indent="-182802" algn="l" defTabSz="913998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597" indent="-182802" algn="l" defTabSz="913998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6797" indent="-182802" algn="l" defTabSz="913998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98" indent="-182802" algn="l" defTabSz="913998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3797" indent="-182802" algn="l" defTabSz="913998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7996" indent="-182802" algn="l" defTabSz="913998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2196" indent="-182802" algn="l" defTabSz="913998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6395" indent="-182802" algn="l" defTabSz="913998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00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8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5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96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1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90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92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92" algn="l" defTabSz="913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4957" tIns="47480" rIns="94957" bIns="474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4957" tIns="47480" rIns="94957" bIns="474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4"/>
            <a:ext cx="2133600" cy="304271"/>
          </a:xfrm>
          <a:prstGeom prst="rect">
            <a:avLst/>
          </a:prstGeom>
        </p:spPr>
        <p:txBody>
          <a:bodyPr vert="horz" lIns="94957" tIns="47480" rIns="94957" bIns="4748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9509"/>
            <a:fld id="{6BFECD78-3C8E-49F2-8FAB-59489D168AB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  <a:ea typeface="Helvetica Neue"/>
                <a:cs typeface="Helvetica Neue"/>
                <a:sym typeface="Helvetica Neue"/>
              </a:rPr>
              <a:pPr defTabSz="949509"/>
              <a:t>3/19/18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4"/>
            <a:ext cx="2895600" cy="304271"/>
          </a:xfrm>
          <a:prstGeom prst="rect">
            <a:avLst/>
          </a:prstGeom>
        </p:spPr>
        <p:txBody>
          <a:bodyPr vert="horz" lIns="94957" tIns="47480" rIns="94957" bIns="474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9509"/>
            <a:endParaRPr lang="en-US">
              <a:solidFill>
                <a:prstClr val="white">
                  <a:tint val="75000"/>
                </a:prstClr>
              </a:solidFill>
              <a:latin typeface="Century Gothic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4"/>
            <a:ext cx="2133600" cy="304271"/>
          </a:xfrm>
          <a:prstGeom prst="rect">
            <a:avLst/>
          </a:prstGeom>
        </p:spPr>
        <p:txBody>
          <a:bodyPr vert="horz" lIns="94957" tIns="47480" rIns="94957" bIns="4748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49509"/>
            <a:fld id="{0FB56013-B943-42BA-886F-6F9D4EB85E9D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entury Gothic"/>
                <a:ea typeface="Helvetica Neue"/>
                <a:cs typeface="Helvetica Neue"/>
                <a:sym typeface="Helvetica Neue"/>
              </a:rPr>
              <a:pPr defTabSz="949509"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entury Gothic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45474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ctr" defTabSz="949509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054" indent="-356054" algn="l" defTabSz="949509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1482" indent="-296723" algn="l" defTabSz="949509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6877" indent="-237367" algn="l" defTabSz="949509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1622" indent="-237367" algn="l" defTabSz="949509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6383" indent="-237367" algn="l" defTabSz="949509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1118" indent="-237367" algn="l" defTabSz="9495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877" indent="-237367" algn="l" defTabSz="9495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0627" indent="-237367" algn="l" defTabSz="9495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35375" indent="-237367" algn="l" defTabSz="94950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4737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9509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4258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9016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3752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48490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3247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98005" algn="l" defTabSz="9495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10400" y="2151600"/>
            <a:ext cx="1981200" cy="15240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venir Heavy"/>
                <a:cs typeface="Avenir Heavy"/>
              </a:rPr>
              <a:t>Genesis 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177" y="2151600"/>
            <a:ext cx="6704802" cy="1524000"/>
          </a:xfrm>
        </p:spPr>
        <p:txBody>
          <a:bodyPr/>
          <a:lstStyle/>
          <a:p>
            <a:pPr algn="ctr"/>
            <a:r>
              <a:rPr lang="en-US" sz="3400" dirty="0">
                <a:latin typeface="Avenir Heavy"/>
                <a:cs typeface="Avenir Heavy"/>
              </a:rPr>
              <a:t>THE BIBLE REALLY IS TRUE!</a:t>
            </a:r>
            <a:r>
              <a:rPr lang="en-US" dirty="0">
                <a:latin typeface="Avenir Heavy"/>
                <a:cs typeface="Avenir Heavy"/>
              </a:rPr>
              <a:t/>
            </a:r>
            <a:br>
              <a:rPr lang="en-US" dirty="0">
                <a:latin typeface="Avenir Heavy"/>
                <a:cs typeface="Avenir Heavy"/>
              </a:rPr>
            </a:br>
            <a:r>
              <a:rPr lang="en-US" sz="1400" i="1" dirty="0">
                <a:latin typeface="Avenir Heavy"/>
                <a:cs typeface="Avenir Heavy"/>
              </a:rPr>
              <a:t>The mystery “hid from ages and from generations”</a:t>
            </a:r>
            <a:r>
              <a:rPr lang="en-US" sz="1400" dirty="0">
                <a:latin typeface="Avenir Heavy"/>
                <a:cs typeface="Avenir Heavy"/>
              </a:rPr>
              <a:t/>
            </a:r>
            <a:br>
              <a:rPr lang="en-US" sz="1400" dirty="0">
                <a:latin typeface="Avenir Heavy"/>
                <a:cs typeface="Avenir Heavy"/>
              </a:rPr>
            </a:br>
            <a:endParaRPr lang="en-US" sz="1400" dirty="0">
              <a:latin typeface="Avenir Heavy"/>
              <a:cs typeface="Avenir Heavy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0098" y="1131456"/>
            <a:ext cx="184585" cy="369289"/>
          </a:xfrm>
          <a:prstGeom prst="rect">
            <a:avLst/>
          </a:prstGeom>
          <a:noFill/>
        </p:spPr>
        <p:txBody>
          <a:bodyPr wrap="none" lIns="91400" tIns="45699" rIns="91400" bIns="45699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6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8	The specific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location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for the offering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4093386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22:2 	“upon one of the mountains” in 			the “land of </a:t>
            </a:r>
            <a:r>
              <a:rPr lang="en-US" sz="2800" dirty="0" err="1">
                <a:solidFill>
                  <a:schemeClr val="bg1"/>
                </a:solidFill>
                <a:latin typeface="Avenir Book"/>
                <a:cs typeface="Avenir Book"/>
              </a:rPr>
              <a:t>Moriah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”</a:t>
            </a:r>
          </a:p>
          <a:p>
            <a:endParaRPr lang="en-US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22:9 	“And </a:t>
            </a:r>
            <a:r>
              <a:rPr lang="en-US" sz="2800" u="sng" dirty="0">
                <a:solidFill>
                  <a:schemeClr val="bg1"/>
                </a:solidFill>
                <a:latin typeface="Avenir Heavy"/>
                <a:cs typeface="Avenir Heavy"/>
              </a:rPr>
              <a:t>they came to the place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			which God had told him of…”</a:t>
            </a:r>
          </a:p>
          <a:p>
            <a:endParaRPr lang="en-US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Luke 23:33 	“And when </a:t>
            </a:r>
            <a:r>
              <a:rPr lang="en-US" sz="2800" u="sng" dirty="0">
                <a:solidFill>
                  <a:schemeClr val="bg1"/>
                </a:solidFill>
                <a:latin typeface="Avenir Heavy"/>
                <a:cs typeface="Avenir Heavy"/>
              </a:rPr>
              <a:t>they were come to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	    							         </a:t>
            </a:r>
            <a:r>
              <a:rPr lang="en-US" sz="2800" u="sng" dirty="0">
                <a:solidFill>
                  <a:schemeClr val="bg1"/>
                </a:solidFill>
                <a:latin typeface="Avenir Heavy"/>
                <a:cs typeface="Avenir Heavy"/>
              </a:rPr>
              <a:t>the place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, which is called Calvary, 			there they crucified him.” 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9	Jesus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riding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into Jerusalem on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an ass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71764" y="1621106"/>
            <a:ext cx="8382000" cy="3416278"/>
          </a:xfrm>
          <a:prstGeom prst="rect">
            <a:avLst/>
          </a:prstGeom>
        </p:spPr>
        <p:txBody>
          <a:bodyPr wrap="square" lIns="91400" tIns="45699" rIns="91400" bIns="45699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Avenir Heavy"/>
                <a:cs typeface="Avenir Heavy"/>
              </a:rPr>
              <a:t>Genesis 22:3 </a:t>
            </a:r>
          </a:p>
          <a:p>
            <a:endParaRPr lang="en-US" sz="2400" dirty="0">
              <a:solidFill>
                <a:srgbClr val="FFFFFF"/>
              </a:solidFill>
              <a:latin typeface="Avenir Heavy"/>
              <a:cs typeface="Avenir Heavy"/>
            </a:endParaRPr>
          </a:p>
          <a:p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Mark 11:7 </a:t>
            </a:r>
          </a:p>
          <a:p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“And they </a:t>
            </a:r>
            <a:r>
              <a:rPr lang="en-US" sz="2400" dirty="0">
                <a:solidFill>
                  <a:srgbClr val="FFFFFF"/>
                </a:solidFill>
                <a:latin typeface="Avenir Heavy"/>
                <a:cs typeface="Avenir Heavy"/>
              </a:rPr>
              <a:t>brought the colt to Jesus…and he sat upon him</a:t>
            </a:r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.” … 9 “And they that went before, and they that followed, cried, saying, Hosanna; Blessed is he that cometh in the name of the Lord: 10 Blessed be the kingdom of our father David, that cometh in the name of the Lord: Hosanna in the highest.”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10	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Two men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with Isaac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22:3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Abraham rose up early in the morning, and saddled his ass,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and took two of his young men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with him,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Luke 23:32 </a:t>
            </a:r>
          </a:p>
          <a:p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And there were also two other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, malefactors, led with him to be put to death.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11	Dead for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three days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06"/>
            <a:ext cx="8382000" cy="34162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venir Book"/>
                <a:cs typeface="Avenir Book"/>
              </a:rPr>
              <a:t>Genesis 22:4 </a:t>
            </a:r>
          </a:p>
          <a:p>
            <a:r>
              <a:rPr lang="en-US" sz="2400" dirty="0">
                <a:solidFill>
                  <a:schemeClr val="bg1"/>
                </a:solidFill>
                <a:latin typeface="Avenir Book"/>
                <a:cs typeface="Avenir Book"/>
              </a:rPr>
              <a:t>Then </a:t>
            </a:r>
            <a:r>
              <a:rPr lang="en-US" sz="2400" dirty="0">
                <a:solidFill>
                  <a:schemeClr val="bg1"/>
                </a:solidFill>
                <a:latin typeface="Avenir Heavy"/>
                <a:cs typeface="Avenir Heavy"/>
              </a:rPr>
              <a:t>on the third day </a:t>
            </a:r>
            <a:r>
              <a:rPr lang="en-US" sz="2400" dirty="0">
                <a:solidFill>
                  <a:schemeClr val="bg1"/>
                </a:solidFill>
                <a:latin typeface="Avenir Book"/>
                <a:cs typeface="Avenir Book"/>
              </a:rPr>
              <a:t>Abraham lifted up his eyes, and saw the place afar off.</a:t>
            </a:r>
          </a:p>
          <a:p>
            <a:endParaRPr lang="en-US" sz="24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400" dirty="0">
                <a:solidFill>
                  <a:schemeClr val="bg1"/>
                </a:solidFill>
                <a:latin typeface="Avenir Book"/>
                <a:cs typeface="Avenir Book"/>
              </a:rPr>
              <a:t>1Co 15:3</a:t>
            </a:r>
          </a:p>
          <a:p>
            <a:r>
              <a:rPr lang="en-US" sz="2400" dirty="0">
                <a:solidFill>
                  <a:schemeClr val="bg1"/>
                </a:solidFill>
                <a:latin typeface="Avenir Book"/>
                <a:cs typeface="Avenir Book"/>
              </a:rPr>
              <a:t>For I delivered unto you first of all that which I also received, how that Christ died for our sins according to the scriptures; 4 And that he was buried, and that </a:t>
            </a:r>
            <a:r>
              <a:rPr lang="en-US" sz="2400" dirty="0">
                <a:solidFill>
                  <a:schemeClr val="bg1"/>
                </a:solidFill>
                <a:latin typeface="Avenir Heavy"/>
                <a:cs typeface="Avenir Heavy"/>
              </a:rPr>
              <a:t>he rose again the third day </a:t>
            </a:r>
            <a:r>
              <a:rPr lang="en-US" sz="2400" dirty="0">
                <a:solidFill>
                  <a:schemeClr val="bg1"/>
                </a:solidFill>
                <a:latin typeface="Avenir Book"/>
                <a:cs typeface="Avenir Book"/>
              </a:rPr>
              <a:t>according to the scriptures: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12	The Fathers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foreknowledge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of the Son’s death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69546" y="2672840"/>
            <a:ext cx="6832326" cy="1323397"/>
          </a:xfrm>
          <a:prstGeom prst="rect">
            <a:avLst/>
          </a:prstGeom>
        </p:spPr>
        <p:txBody>
          <a:bodyPr wrap="none" lIns="91400" tIns="45699" rIns="91400" bIns="45699">
            <a:spAutoFit/>
          </a:bodyPr>
          <a:lstStyle/>
          <a:p>
            <a:pPr lvl="0" algn="ctr"/>
            <a:r>
              <a:rPr lang="en-US" sz="2800" dirty="0">
                <a:solidFill>
                  <a:srgbClr val="FFFFFF"/>
                </a:solidFill>
                <a:latin typeface="Avenir Heavy"/>
                <a:cs typeface="Avenir Heavy"/>
              </a:rPr>
              <a:t>God was Savior before He was Creator!</a:t>
            </a:r>
          </a:p>
          <a:p>
            <a:pPr lvl="0" algn="ctr"/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 </a:t>
            </a:r>
          </a:p>
          <a:p>
            <a:pPr lvl="0" algn="ctr"/>
            <a:r>
              <a:rPr lang="en-US" sz="2400" dirty="0">
                <a:solidFill>
                  <a:srgbClr val="FFFFFF"/>
                </a:solidFill>
                <a:latin typeface="Avenir Book"/>
                <a:cs typeface="Avenir Book"/>
              </a:rPr>
              <a:t>Rev 13:8; Eph 3:9; Col 1:26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13	The </a:t>
            </a:r>
            <a:r>
              <a:rPr lang="en-US" sz="2800" u="sng" dirty="0">
                <a:solidFill>
                  <a:srgbClr val="FFFFFF"/>
                </a:solidFill>
                <a:latin typeface="Avenir Book"/>
                <a:cs typeface="Avenir Book"/>
              </a:rPr>
              <a:t>Resurrection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2"/>
            <a:ext cx="8382000" cy="3816387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22:5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Abraham said unto his young men, Abide ye here with the ass; and I and the lad will go yonder and worship,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and come again to you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Abraham accounted God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able to raise Isaac from the dead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venir Book"/>
                <a:cs typeface="Avenir Book"/>
              </a:rPr>
              <a:t>Heb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11:17-19</a:t>
            </a:r>
          </a:p>
          <a:p>
            <a:endParaRPr lang="en-US" dirty="0" smtClean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 2:19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14	The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Cross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22:6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Abraham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took the wood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of the burnt offering,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1Peter 2:24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Who his own self bare our sins in his own body on the tree, that we, being dead to sins, should live unto righteousness: by whose stripes ye were healed.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15	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Carrying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the Cross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22:6 And Abraham took the wood of the burnt offering, and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laid it upon Isaac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his son;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Isa 53:6 “…and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the LORD hath laid on him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the iniquity of us all.”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 19:17 ¶And he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bearing his cross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went forth into a place called the place of a skull…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16	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Wrath &amp; righteous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in the hand of the Father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6518" y="2317563"/>
            <a:ext cx="6308797" cy="954065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I gave you a lot of references for personal study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  <a:sym typeface="Wingdings"/>
              </a:rPr>
              <a:t></a:t>
            </a:r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17	The son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speaks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to father before the sacrifice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470891"/>
            <a:ext cx="8382000" cy="3970275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22:7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“And Isaac spake unto Abraham his father, and said,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My father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…”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Matt 26:39,42	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he went a little further, and fell on his face, and prayed, saying,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O my Father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, if it be possible, let this cup pass from me: nevertheless not as I will, but as thou wilt.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Book"/>
                <a:cs typeface="Avenir Book"/>
              </a:rPr>
              <a:t>Do You Believe the Bible?</a:t>
            </a:r>
            <a:endParaRPr lang="en-US" dirty="0">
              <a:latin typeface="Avenir Book"/>
              <a:cs typeface="Avenir Boo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554" y="2194950"/>
            <a:ext cx="875311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FFFF"/>
                </a:solidFill>
                <a:latin typeface="Avenir Book"/>
                <a:ea typeface="Times New Roman"/>
                <a:cs typeface="Avenir Book"/>
              </a:rPr>
              <a:t>“Whence</a:t>
            </a:r>
            <a:r>
              <a:rPr lang="en-US" sz="2400" dirty="0">
                <a:solidFill>
                  <a:srgbClr val="FFFFFF"/>
                </a:solidFill>
                <a:latin typeface="Avenir Book"/>
                <a:ea typeface="Times New Roman"/>
                <a:cs typeface="Avenir Book"/>
              </a:rPr>
              <a:t>, but from heaven, could men unskilled in arts,</a:t>
            </a:r>
            <a:endParaRPr lang="en-US" sz="2400" dirty="0">
              <a:solidFill>
                <a:srgbClr val="FFFFFF"/>
              </a:solidFill>
              <a:latin typeface="Avenir Book"/>
              <a:ea typeface="Times"/>
              <a:cs typeface="Avenir Book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Avenir Book"/>
                <a:ea typeface="Times New Roman"/>
                <a:cs typeface="Avenir Book"/>
              </a:rPr>
              <a:t>	In several ages born, and several parts,</a:t>
            </a:r>
            <a:endParaRPr lang="en-US" sz="2400" dirty="0">
              <a:solidFill>
                <a:srgbClr val="FFFFFF"/>
              </a:solidFill>
              <a:latin typeface="Avenir Book"/>
              <a:ea typeface="Times"/>
              <a:cs typeface="Avenir Book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Avenir Book"/>
                <a:ea typeface="Times New Roman"/>
                <a:cs typeface="Avenir Book"/>
              </a:rPr>
              <a:t>Weave such agreeing truths? or how?, or why? </a:t>
            </a:r>
            <a:endParaRPr lang="en-US" sz="2400" dirty="0">
              <a:solidFill>
                <a:srgbClr val="FFFFFF"/>
              </a:solidFill>
              <a:latin typeface="Avenir Book"/>
              <a:ea typeface="Times"/>
              <a:cs typeface="Avenir Book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FFFF"/>
                </a:solidFill>
                <a:latin typeface="Avenir Book"/>
                <a:ea typeface="Times New Roman"/>
                <a:cs typeface="Avenir Book"/>
              </a:rPr>
              <a:t>	Should all conspire to cheat us with a lie</a:t>
            </a:r>
            <a:r>
              <a:rPr lang="en-US" sz="2400" dirty="0" smtClean="0">
                <a:solidFill>
                  <a:srgbClr val="FFFFFF"/>
                </a:solidFill>
                <a:latin typeface="Avenir Book"/>
                <a:ea typeface="Times New Roman"/>
                <a:cs typeface="Avenir Book"/>
              </a:rPr>
              <a:t>?”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srgbClr val="FFFFFF"/>
              </a:solidFill>
              <a:latin typeface="Avenir Book"/>
              <a:cs typeface="Avenir Book"/>
            </a:endParaRPr>
          </a:p>
          <a:p>
            <a:pPr marL="914400" marR="0" algn="r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FFFFFF"/>
                </a:solidFill>
                <a:latin typeface="Avenir Book"/>
                <a:cs typeface="Avenir Book"/>
              </a:rPr>
              <a:t> - John Dryden   	  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FFFF"/>
              </a:solidFill>
              <a:effectLst/>
              <a:latin typeface="Avenir Book"/>
              <a:ea typeface="Times New Roman"/>
              <a:cs typeface="Avenir Book"/>
            </a:endParaRPr>
          </a:p>
          <a:p>
            <a:pPr marL="914400" marR="0" algn="r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FFFF"/>
              </a:solidFill>
              <a:effectLst/>
              <a:latin typeface="Avenir Book"/>
              <a:ea typeface="Times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1329858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18	The son’s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reckoning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22:7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“…Behold the fire and the wood: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but where is the lamb for a burnt offering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?... and they went both of them together.”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Matt 26:42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…if this cup may not pass away from me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, except I drink it, thy will be done.” 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19	The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Lamb of God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2"/>
            <a:ext cx="8382000" cy="3108501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22:8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Abraham said, My son,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God will provide himself a lamb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for a burnt offering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 Peter 1:19  	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But with the precious blood of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Christ, as of a lamb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without blemish and without spot: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20	Both sons kept their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mouth shut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06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22:9 </a:t>
            </a:r>
          </a:p>
          <a:p>
            <a:endParaRPr lang="en-US" sz="14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Isa 53:7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He was oppressed, and he was afflicted, yet he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opened not his mouth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: he is brought as a lamb to the slaughter, and… so he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 openeth not his mouth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</a:t>
            </a:r>
          </a:p>
          <a:p>
            <a:endParaRPr lang="en-US" sz="14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Mar 14:61 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“But he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held his peace, and answered nothing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…” 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21	The son and father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went together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to the cross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2"/>
            <a:ext cx="8483600" cy="4031831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22:6,8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“…and they went both of them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together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.”</a:t>
            </a:r>
          </a:p>
          <a:p>
            <a:endParaRPr lang="en-US" sz="14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 10:30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I and my Father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are one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</a:t>
            </a:r>
          </a:p>
          <a:p>
            <a:endParaRPr lang="en-US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 14:6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Jesus saith unto him,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I am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the way, the truth, and the life: no man cometh unto the Father, but by me.	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22	They both were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grown men </a:t>
            </a:r>
          </a:p>
        </p:txBody>
      </p:sp>
      <p:sp>
        <p:nvSpPr>
          <p:cNvPr id="2" name="Rectangle 1"/>
          <p:cNvSpPr/>
          <p:nvPr/>
        </p:nvSpPr>
        <p:spPr>
          <a:xfrm>
            <a:off x="628149" y="3251098"/>
            <a:ext cx="7974756" cy="1815839"/>
          </a:xfrm>
          <a:prstGeom prst="rect">
            <a:avLst/>
          </a:prstGeom>
        </p:spPr>
        <p:txBody>
          <a:bodyPr wrap="square" lIns="91400" tIns="45699" rIns="91400" bIns="45699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“Lad” v5  	</a:t>
            </a:r>
            <a:r>
              <a:rPr lang="en-US" sz="2800" i="1" dirty="0">
                <a:solidFill>
                  <a:srgbClr val="FFFFFF"/>
                </a:solidFill>
                <a:latin typeface="Avenir Book"/>
                <a:cs typeface="Avenir Book"/>
              </a:rPr>
              <a:t>young man 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(76x) </a:t>
            </a:r>
          </a:p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		</a:t>
            </a:r>
            <a:r>
              <a:rPr lang="en-US" sz="2800" i="1" dirty="0">
                <a:solidFill>
                  <a:srgbClr val="FFFFFF"/>
                </a:solidFill>
                <a:latin typeface="Avenir Book"/>
                <a:cs typeface="Avenir Book"/>
              </a:rPr>
              <a:t>servant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 (54x) </a:t>
            </a:r>
          </a:p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		youth (6x) </a:t>
            </a:r>
          </a:p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		babe (1x) </a:t>
            </a:r>
          </a:p>
        </p:txBody>
      </p:sp>
      <p:sp>
        <p:nvSpPr>
          <p:cNvPr id="3" name="Rectangle 2"/>
          <p:cNvSpPr/>
          <p:nvPr/>
        </p:nvSpPr>
        <p:spPr>
          <a:xfrm>
            <a:off x="764703" y="1584089"/>
            <a:ext cx="7838202" cy="1384952"/>
          </a:xfrm>
          <a:prstGeom prst="rect">
            <a:avLst/>
          </a:prstGeom>
        </p:spPr>
        <p:txBody>
          <a:bodyPr wrap="square" lIns="91400" tIns="45699" rIns="91400" bIns="45699">
            <a:spAutoFit/>
          </a:bodyPr>
          <a:lstStyle/>
          <a:p>
            <a:pPr lvl="0"/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Genesis 22:9</a:t>
            </a:r>
            <a:r>
              <a:rPr lang="en-US" sz="2800" b="1" dirty="0">
                <a:solidFill>
                  <a:srgbClr val="FFFFFF"/>
                </a:solidFill>
                <a:latin typeface="Avenir Book"/>
                <a:cs typeface="Avenir Book"/>
              </a:rPr>
              <a:t> </a:t>
            </a:r>
          </a:p>
          <a:p>
            <a:pPr lvl="0"/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And they came to the place which God had told him of; and Abraham….bound Isaac his son…”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23	Both men were </a:t>
            </a:r>
            <a:r>
              <a:rPr lang="en-US" sz="2800" b="1" u="sng" dirty="0">
                <a:solidFill>
                  <a:schemeClr val="bg1"/>
                </a:solidFill>
                <a:latin typeface="Avenir Book"/>
                <a:cs typeface="Avenir Book"/>
              </a:rPr>
              <a:t>restrained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05"/>
            <a:ext cx="8382000" cy="3724054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22:9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they came to the place which God had told him of; and Abraham…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.bound Isaac his son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…”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Mat 27:2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when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they had bound him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, they led him away, and delivered him to Pontius Pilate the governor. </a:t>
            </a:r>
          </a:p>
          <a:p>
            <a:endParaRPr lang="en-US" sz="12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 18:12	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24	Their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manner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of death was the same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22:9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“And they came to the place which God had told him of; and Abraham….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laid him on the altar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upon the wood.”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 10:15 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As the Father </a:t>
            </a:r>
            <a:r>
              <a:rPr lang="en-US" sz="2800" dirty="0" err="1">
                <a:solidFill>
                  <a:schemeClr val="bg1"/>
                </a:solidFill>
                <a:latin typeface="Avenir Book"/>
                <a:cs typeface="Avenir Book"/>
              </a:rPr>
              <a:t>knoweth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me, even so know I the Father: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and I lay down my life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for the sheep.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25	Both were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obedient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unto death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2"/>
            <a:ext cx="8382000" cy="2246726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Philippians 2:8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being found in fashion as a man, he (Christ) humbled himself, and became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obedient unto death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, even the death of the cross.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26	The Father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forsakes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the Son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22:10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Abraham stretched forth his hand, and took the knife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to slay his son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Matthew 15:34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“And at the ninth hour Jesus cried with a loud voice, saying… My God, my God,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why hast thou forsaken me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  <a:latin typeface="Avenir Book"/>
                <a:cs typeface="Avenir Book"/>
              </a:rPr>
              <a:t>27	A </a:t>
            </a:r>
            <a:r>
              <a:rPr lang="pl-PL" sz="2800" u="sng" dirty="0">
                <a:solidFill>
                  <a:schemeClr val="bg1"/>
                </a:solidFill>
                <a:latin typeface="Avenir Book"/>
                <a:cs typeface="Avenir Book"/>
              </a:rPr>
              <a:t>piercing blade! </a:t>
            </a:r>
            <a:endParaRPr lang="en-US" sz="2800" u="sng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22:10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Abraham stretched forth his hand, and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took the knife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to slay his son.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John19:34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But one of the soldiers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with a spear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pierced his side, and forthwith came there out blood and water.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1	Their births were both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prophesied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05"/>
            <a:ext cx="8382000" cy="2677614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18:10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“Sarah thy wife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shall have a son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.”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Isaiah 7:14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“Behold a virgin shall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conceive and bear a son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90727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185" y="381001"/>
            <a:ext cx="8682182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28 The picture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breaking down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… pictures the Gospel! </a:t>
            </a:r>
          </a:p>
        </p:txBody>
      </p:sp>
      <p:sp>
        <p:nvSpPr>
          <p:cNvPr id="2" name="Rectangle 1"/>
          <p:cNvSpPr/>
          <p:nvPr/>
        </p:nvSpPr>
        <p:spPr>
          <a:xfrm>
            <a:off x="371765" y="1426343"/>
            <a:ext cx="8483601" cy="3785609"/>
          </a:xfrm>
          <a:prstGeom prst="rect">
            <a:avLst/>
          </a:prstGeom>
        </p:spPr>
        <p:txBody>
          <a:bodyPr wrap="square" lIns="91400" tIns="45699" rIns="91400" bIns="45699">
            <a:spAutoFit/>
          </a:bodyPr>
          <a:lstStyle/>
          <a:p>
            <a:r>
              <a:rPr lang="en-US" sz="2800" dirty="0" err="1">
                <a:solidFill>
                  <a:srgbClr val="FFFFFF"/>
                </a:solidFill>
                <a:latin typeface="Avenir Book"/>
                <a:cs typeface="Avenir Book"/>
              </a:rPr>
              <a:t>Gesesis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 22:11 </a:t>
            </a:r>
          </a:p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And the angel of the LORD…said, Abraham, Abraham: and he said, Here </a:t>
            </a:r>
            <a:r>
              <a:rPr lang="en-US" sz="2800" dirty="0">
                <a:solidFill>
                  <a:srgbClr val="FFFFFF"/>
                </a:solidFill>
                <a:latin typeface="Avenir Heavy"/>
                <a:cs typeface="Avenir Heavy"/>
              </a:rPr>
              <a:t>am I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. 12 And he said, Lay not thine hand upon the lad, neither do thou any thing unto him:</a:t>
            </a:r>
          </a:p>
          <a:p>
            <a:endParaRPr lang="en-US" sz="16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Remember verse 1? “Here </a:t>
            </a:r>
            <a:r>
              <a:rPr lang="en-US" sz="2800" dirty="0">
                <a:solidFill>
                  <a:srgbClr val="FFFFFF"/>
                </a:solidFill>
                <a:latin typeface="Avenir Heavy"/>
                <a:cs typeface="Avenir Heavy"/>
              </a:rPr>
              <a:t>I am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” and how that pictured the Father! Now he is responding “Here am I” at the moment the picture breaks down. 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29	A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crown of thorns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02" y="1621110"/>
            <a:ext cx="8578273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22:13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Abraham lifted up his eyes, and looked, and behold behind him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a ram caught in a thicket by his horns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: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The soldiers “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platted a crown of thorns, and put it on his head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”Mark 15:17; Matt 27:28-30; John 19:2-5</a:t>
            </a:r>
          </a:p>
        </p:txBody>
      </p:sp>
    </p:spTree>
    <p:extLst>
      <p:ext uri="{BB962C8B-B14F-4D97-AF65-F5344CB8AC3E}">
        <p14:creationId xmlns:p14="http://schemas.microsoft.com/office/powerpoint/2010/main" val="2630345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30	The type of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offering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2"/>
            <a:ext cx="8382000" cy="3108501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22:3,13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The burnt offering was for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general atonement of sin and expression of devotion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to God through the death of an innocent animal. </a:t>
            </a:r>
            <a:r>
              <a:rPr lang="en-US" sz="2400" dirty="0">
                <a:solidFill>
                  <a:schemeClr val="bg1"/>
                </a:solidFill>
                <a:latin typeface="Avenir Book"/>
                <a:cs typeface="Avenir Book"/>
              </a:rPr>
              <a:t>Lev 1:3-17; Isa 53:10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 1:29 “Behold the Lamb of God, who taketh away the sins of the world.”</a:t>
            </a:r>
          </a:p>
        </p:txBody>
      </p:sp>
    </p:spTree>
    <p:extLst>
      <p:ext uri="{BB962C8B-B14F-4D97-AF65-F5344CB8AC3E}">
        <p14:creationId xmlns:p14="http://schemas.microsoft.com/office/powerpoint/2010/main" val="2630345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9740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5738" y="2459193"/>
            <a:ext cx="7989455" cy="2563091"/>
          </a:xfrm>
        </p:spPr>
        <p:txBody>
          <a:bodyPr>
            <a:normAutofit/>
          </a:bodyPr>
          <a:lstStyle/>
          <a:p>
            <a:pPr marL="45699" indent="0" algn="ctr">
              <a:buNone/>
            </a:pPr>
            <a:r>
              <a:rPr lang="en-US" sz="3200" dirty="0">
                <a:solidFill>
                  <a:srgbClr val="FFFFFF"/>
                </a:solidFill>
                <a:latin typeface="Avenir Book"/>
                <a:cs typeface="Avenir Book"/>
              </a:rPr>
              <a:t>What amazes me about Abraham is that </a:t>
            </a:r>
            <a:r>
              <a:rPr lang="en-US" sz="3200" u="sng" dirty="0">
                <a:solidFill>
                  <a:srgbClr val="FFFFFF"/>
                </a:solidFill>
                <a:latin typeface="Avenir Heavy"/>
                <a:cs typeface="Avenir Heavy"/>
              </a:rPr>
              <a:t>he didn’t make excuses</a:t>
            </a:r>
            <a:r>
              <a:rPr lang="en-US" sz="3200" u="sng" dirty="0">
                <a:solidFill>
                  <a:srgbClr val="FFFFFF"/>
                </a:solidFill>
                <a:latin typeface="Avenir Book"/>
                <a:cs typeface="Avenir Book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Avenir Book"/>
                <a:cs typeface="Avenir Book"/>
              </a:rPr>
              <a:t>for why he didn’t have to obey God’s word.</a:t>
            </a:r>
          </a:p>
          <a:p>
            <a:pPr marL="45699" indent="0" algn="ctr">
              <a:buNone/>
            </a:pPr>
            <a:endParaRPr lang="en-US" sz="32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venir Heavy"/>
                <a:cs typeface="Avenir Heavy"/>
              </a:rPr>
              <a:t>Is the Bible Really True though?</a:t>
            </a:r>
          </a:p>
        </p:txBody>
      </p:sp>
    </p:spTree>
    <p:extLst>
      <p:ext uri="{BB962C8B-B14F-4D97-AF65-F5344CB8AC3E}">
        <p14:creationId xmlns:p14="http://schemas.microsoft.com/office/powerpoint/2010/main" val="4108869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67814"/>
            <a:ext cx="8381260" cy="990473"/>
          </a:xfrm>
        </p:spPr>
        <p:txBody>
          <a:bodyPr/>
          <a:lstStyle/>
          <a:p>
            <a:r>
              <a:rPr lang="en-US" cap="none" dirty="0" smtClean="0">
                <a:latin typeface="Avenir Book"/>
                <a:cs typeface="Avenir Book"/>
              </a:rPr>
              <a:t>Excuse 1		</a:t>
            </a:r>
            <a:r>
              <a:rPr lang="tr-TR" cap="none" dirty="0" smtClean="0">
                <a:latin typeface="Avenir Book"/>
                <a:cs typeface="Avenir Book"/>
              </a:rPr>
              <a:t>Abraham </a:t>
            </a:r>
            <a:r>
              <a:rPr lang="tr-TR" cap="none" dirty="0">
                <a:latin typeface="Avenir Book"/>
                <a:cs typeface="Avenir Book"/>
              </a:rPr>
              <a:t>didn’t </a:t>
            </a:r>
            <a:r>
              <a:rPr lang="tr-TR" cap="none" dirty="0" smtClean="0">
                <a:latin typeface="Avenir Book"/>
                <a:cs typeface="Avenir Book"/>
              </a:rPr>
              <a:t>say...</a:t>
            </a:r>
            <a:endParaRPr lang="en-US" cap="none" dirty="0">
              <a:latin typeface="Avenir Book"/>
              <a:cs typeface="Avenir Boo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8192" y="2759339"/>
            <a:ext cx="7423727" cy="646288"/>
          </a:xfrm>
          <a:prstGeom prst="rect">
            <a:avLst/>
          </a:prstGeom>
        </p:spPr>
        <p:txBody>
          <a:bodyPr wrap="square" lIns="91400" tIns="45699" rIns="91400" bIns="45699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“Let me first… then I’ll </a:t>
            </a:r>
            <a:r>
              <a:rPr lang="en-US" sz="3600" u="sng" dirty="0">
                <a:solidFill>
                  <a:srgbClr val="FFFFFF"/>
                </a:solidFill>
                <a:latin typeface="Avenir Book"/>
                <a:cs typeface="Avenir Book"/>
              </a:rPr>
              <a:t>depart</a:t>
            </a:r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4022206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81351"/>
            <a:ext cx="8381260" cy="878662"/>
          </a:xfrm>
        </p:spPr>
        <p:txBody>
          <a:bodyPr/>
          <a:lstStyle/>
          <a:p>
            <a:r>
              <a:rPr lang="en-US" cap="none" dirty="0" smtClean="0">
                <a:latin typeface="Avenir Book"/>
                <a:cs typeface="Avenir Book"/>
              </a:rPr>
              <a:t>Excuse 2		</a:t>
            </a:r>
            <a:r>
              <a:rPr lang="tr-TR" cap="none" dirty="0" smtClean="0">
                <a:latin typeface="Avenir Book"/>
                <a:cs typeface="Avenir Book"/>
              </a:rPr>
              <a:t>Abraham </a:t>
            </a:r>
            <a:r>
              <a:rPr lang="tr-TR" cap="none" dirty="0">
                <a:latin typeface="Avenir Book"/>
                <a:cs typeface="Avenir Book"/>
              </a:rPr>
              <a:t>didn’t say..</a:t>
            </a:r>
            <a:r>
              <a:rPr lang="tr-TR" cap="none" dirty="0" smtClean="0">
                <a:latin typeface="Avenir Book"/>
                <a:cs typeface="Avenir Book"/>
              </a:rPr>
              <a:t>.</a:t>
            </a:r>
            <a:r>
              <a:rPr lang="en-US" cap="none" dirty="0" smtClean="0">
                <a:latin typeface="Avenir Book"/>
                <a:cs typeface="Avenir Book"/>
              </a:rPr>
              <a:t>  </a:t>
            </a:r>
            <a:endParaRPr lang="en-US" cap="none" dirty="0">
              <a:latin typeface="Avenir Book"/>
              <a:cs typeface="Avenir Book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85535" y="2675114"/>
            <a:ext cx="3213520" cy="646288"/>
          </a:xfrm>
          <a:prstGeom prst="rect">
            <a:avLst/>
          </a:prstGeom>
        </p:spPr>
        <p:txBody>
          <a:bodyPr wrap="none" lIns="91400" tIns="45699" rIns="91400" bIns="45699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“It’s too </a:t>
            </a:r>
            <a:r>
              <a:rPr lang="en-US" sz="3600" u="sng" dirty="0">
                <a:solidFill>
                  <a:srgbClr val="FFFFFF"/>
                </a:solidFill>
                <a:latin typeface="Avenir Book"/>
                <a:cs typeface="Avenir Book"/>
              </a:rPr>
              <a:t>hard</a:t>
            </a:r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458700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6539"/>
            <a:ext cx="8381260" cy="878662"/>
          </a:xfrm>
        </p:spPr>
        <p:txBody>
          <a:bodyPr/>
          <a:lstStyle/>
          <a:p>
            <a:r>
              <a:rPr lang="en-US" cap="none" dirty="0" smtClean="0">
                <a:latin typeface="Avenir Book"/>
                <a:cs typeface="Avenir Book"/>
              </a:rPr>
              <a:t>Excuse 3		</a:t>
            </a:r>
            <a:r>
              <a:rPr lang="tr-TR" cap="none" dirty="0" smtClean="0">
                <a:latin typeface="Avenir Book"/>
                <a:cs typeface="Avenir Book"/>
              </a:rPr>
              <a:t>Abraham </a:t>
            </a:r>
            <a:r>
              <a:rPr lang="tr-TR" cap="none" dirty="0">
                <a:latin typeface="Avenir Book"/>
                <a:cs typeface="Avenir Book"/>
              </a:rPr>
              <a:t>didn’t say..</a:t>
            </a:r>
            <a:r>
              <a:rPr lang="tr-TR" cap="none" dirty="0" smtClean="0">
                <a:latin typeface="Avenir Book"/>
                <a:cs typeface="Avenir Book"/>
              </a:rPr>
              <a:t>.</a:t>
            </a:r>
            <a:r>
              <a:rPr lang="en-US" cap="none" dirty="0" smtClean="0">
                <a:latin typeface="Avenir Book"/>
                <a:cs typeface="Avenir Book"/>
              </a:rPr>
              <a:t>  </a:t>
            </a:r>
            <a:endParaRPr lang="en-US" cap="none" dirty="0">
              <a:latin typeface="Avenir Book"/>
              <a:cs typeface="Avenir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01152" y="2805659"/>
            <a:ext cx="3347398" cy="646288"/>
          </a:xfrm>
          <a:prstGeom prst="rect">
            <a:avLst/>
          </a:prstGeom>
          <a:noFill/>
        </p:spPr>
        <p:txBody>
          <a:bodyPr wrap="none" lIns="91400" tIns="45699" rIns="91400" bIns="45699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That is too </a:t>
            </a:r>
            <a:r>
              <a:rPr lang="en-US" sz="3600" u="sng" dirty="0">
                <a:solidFill>
                  <a:srgbClr val="FFFFFF"/>
                </a:solidFill>
                <a:latin typeface="Avenir Book"/>
                <a:cs typeface="Avenir Book"/>
              </a:rPr>
              <a:t>far</a:t>
            </a:r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4587003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6539"/>
            <a:ext cx="8381260" cy="878662"/>
          </a:xfrm>
        </p:spPr>
        <p:txBody>
          <a:bodyPr/>
          <a:lstStyle/>
          <a:p>
            <a:r>
              <a:rPr lang="en-US" cap="none" dirty="0" smtClean="0">
                <a:latin typeface="Avenir Book"/>
                <a:cs typeface="Avenir Book"/>
              </a:rPr>
              <a:t>Excuse 4		</a:t>
            </a:r>
            <a:r>
              <a:rPr lang="tr-TR" cap="none" dirty="0" smtClean="0">
                <a:latin typeface="Avenir Book"/>
                <a:cs typeface="Avenir Book"/>
              </a:rPr>
              <a:t>Abraham </a:t>
            </a:r>
            <a:r>
              <a:rPr lang="tr-TR" cap="none" dirty="0">
                <a:latin typeface="Avenir Book"/>
                <a:cs typeface="Avenir Book"/>
              </a:rPr>
              <a:t>didn’t say..</a:t>
            </a:r>
            <a:r>
              <a:rPr lang="tr-TR" cap="none" dirty="0" smtClean="0">
                <a:latin typeface="Avenir Book"/>
                <a:cs typeface="Avenir Book"/>
              </a:rPr>
              <a:t>.</a:t>
            </a:r>
            <a:r>
              <a:rPr lang="en-US" cap="none" dirty="0" smtClean="0">
                <a:latin typeface="Avenir Book"/>
                <a:cs typeface="Avenir Book"/>
              </a:rPr>
              <a:t>  </a:t>
            </a:r>
            <a:endParaRPr lang="en-US" cap="none" dirty="0">
              <a:latin typeface="Avenir Book"/>
              <a:cs typeface="Avenir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7558" y="2713298"/>
            <a:ext cx="6223555" cy="646288"/>
          </a:xfrm>
          <a:prstGeom prst="rect">
            <a:avLst/>
          </a:prstGeom>
          <a:noFill/>
        </p:spPr>
        <p:txBody>
          <a:bodyPr wrap="none" lIns="91400" tIns="45699" rIns="91400" bIns="45699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“I am not </a:t>
            </a:r>
            <a:r>
              <a:rPr lang="en-US" sz="3600" u="sng" dirty="0">
                <a:solidFill>
                  <a:srgbClr val="FFFFFF"/>
                </a:solidFill>
                <a:latin typeface="Avenir Book"/>
                <a:cs typeface="Avenir Book"/>
              </a:rPr>
              <a:t>smart</a:t>
            </a:r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 enough yet.” </a:t>
            </a:r>
          </a:p>
        </p:txBody>
      </p:sp>
    </p:spTree>
    <p:extLst>
      <p:ext uri="{BB962C8B-B14F-4D97-AF65-F5344CB8AC3E}">
        <p14:creationId xmlns:p14="http://schemas.microsoft.com/office/powerpoint/2010/main" val="2458700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6539"/>
            <a:ext cx="8381260" cy="878662"/>
          </a:xfrm>
        </p:spPr>
        <p:txBody>
          <a:bodyPr/>
          <a:lstStyle/>
          <a:p>
            <a:r>
              <a:rPr lang="en-US" cap="none" dirty="0" smtClean="0">
                <a:latin typeface="Avenir Book"/>
                <a:cs typeface="Avenir Book"/>
              </a:rPr>
              <a:t>Excuse 5		</a:t>
            </a:r>
            <a:r>
              <a:rPr lang="tr-TR" cap="none" dirty="0">
                <a:latin typeface="Avenir Book"/>
                <a:cs typeface="Avenir Book"/>
              </a:rPr>
              <a:t>Abraham didn’t say..</a:t>
            </a:r>
            <a:r>
              <a:rPr lang="tr-TR" cap="none" dirty="0" smtClean="0">
                <a:latin typeface="Avenir Book"/>
                <a:cs typeface="Avenir Book"/>
              </a:rPr>
              <a:t>.</a:t>
            </a:r>
            <a:r>
              <a:rPr lang="en-US" cap="none" dirty="0" smtClean="0">
                <a:latin typeface="Avenir Book"/>
                <a:cs typeface="Avenir Book"/>
              </a:rPr>
              <a:t> </a:t>
            </a:r>
            <a:endParaRPr lang="en-US" cap="none" dirty="0">
              <a:latin typeface="Avenir Book"/>
              <a:cs typeface="Avenir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3645" y="2578850"/>
            <a:ext cx="5280840" cy="646288"/>
          </a:xfrm>
          <a:prstGeom prst="rect">
            <a:avLst/>
          </a:prstGeom>
          <a:noFill/>
        </p:spPr>
        <p:txBody>
          <a:bodyPr wrap="none" lIns="91400" tIns="45699" rIns="91400" bIns="45699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“That’s not God’s </a:t>
            </a:r>
            <a:r>
              <a:rPr lang="en-US" sz="3600" u="sng" dirty="0">
                <a:solidFill>
                  <a:srgbClr val="FFFFFF"/>
                </a:solidFill>
                <a:latin typeface="Avenir Book"/>
                <a:cs typeface="Avenir Book"/>
              </a:rPr>
              <a:t>heart</a:t>
            </a:r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2458700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2	God had an appointed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time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for their births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825945"/>
            <a:ext cx="8382000" cy="2677614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21:2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“…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at the set time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of which God had spoken to Abraham.”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Galatians 4:4 “But when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the fullness of time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was come, God sent forth His 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6539"/>
            <a:ext cx="8381260" cy="878662"/>
          </a:xfrm>
        </p:spPr>
        <p:txBody>
          <a:bodyPr/>
          <a:lstStyle/>
          <a:p>
            <a:r>
              <a:rPr lang="en-US" cap="none" dirty="0" smtClean="0">
                <a:latin typeface="Avenir Book"/>
                <a:cs typeface="Avenir Book"/>
              </a:rPr>
              <a:t>Excuse 6		</a:t>
            </a:r>
            <a:r>
              <a:rPr lang="tr-TR" cap="none" dirty="0">
                <a:latin typeface="Avenir Book"/>
                <a:cs typeface="Avenir Book"/>
              </a:rPr>
              <a:t>Abraham didn’t say..</a:t>
            </a:r>
            <a:r>
              <a:rPr lang="tr-TR" cap="none" dirty="0" smtClean="0">
                <a:latin typeface="Avenir Book"/>
                <a:cs typeface="Avenir Book"/>
              </a:rPr>
              <a:t>.</a:t>
            </a:r>
            <a:r>
              <a:rPr lang="en-US" cap="none" dirty="0" smtClean="0">
                <a:latin typeface="Avenir Book"/>
                <a:cs typeface="Avenir Book"/>
              </a:rPr>
              <a:t> </a:t>
            </a:r>
            <a:endParaRPr lang="en-US" cap="none" dirty="0">
              <a:latin typeface="Avenir Book"/>
              <a:cs typeface="Avenir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60262" y="2679739"/>
            <a:ext cx="4835337" cy="646288"/>
          </a:xfrm>
          <a:prstGeom prst="rect">
            <a:avLst/>
          </a:prstGeom>
          <a:noFill/>
        </p:spPr>
        <p:txBody>
          <a:bodyPr wrap="none" lIns="91400" tIns="45699" rIns="91400" bIns="45699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“But, where </a:t>
            </a:r>
            <a:r>
              <a:rPr lang="en-US" sz="3600" u="sng" dirty="0">
                <a:solidFill>
                  <a:srgbClr val="FFFFFF"/>
                </a:solidFill>
                <a:latin typeface="Avenir Book"/>
                <a:cs typeface="Avenir Book"/>
              </a:rPr>
              <a:t>art</a:t>
            </a:r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 thou?” </a:t>
            </a:r>
          </a:p>
        </p:txBody>
      </p:sp>
    </p:spTree>
    <p:extLst>
      <p:ext uri="{BB962C8B-B14F-4D97-AF65-F5344CB8AC3E}">
        <p14:creationId xmlns:p14="http://schemas.microsoft.com/office/powerpoint/2010/main" val="4901094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96539"/>
            <a:ext cx="8381260" cy="878662"/>
          </a:xfrm>
        </p:spPr>
        <p:txBody>
          <a:bodyPr/>
          <a:lstStyle/>
          <a:p>
            <a:r>
              <a:rPr lang="en-US" cap="none" dirty="0" smtClean="0">
                <a:latin typeface="Avenir Book"/>
                <a:cs typeface="Avenir Book"/>
              </a:rPr>
              <a:t>Excuse 7		</a:t>
            </a:r>
            <a:r>
              <a:rPr lang="tr-TR" cap="none" dirty="0" smtClean="0">
                <a:latin typeface="Avenir Book"/>
                <a:cs typeface="Avenir Book"/>
              </a:rPr>
              <a:t>Abraham </a:t>
            </a:r>
            <a:r>
              <a:rPr lang="tr-TR" cap="none" dirty="0">
                <a:latin typeface="Avenir Book"/>
                <a:cs typeface="Avenir Book"/>
              </a:rPr>
              <a:t>didn’t say..</a:t>
            </a:r>
            <a:r>
              <a:rPr lang="tr-TR" cap="none" dirty="0" smtClean="0">
                <a:latin typeface="Avenir Book"/>
                <a:cs typeface="Avenir Book"/>
              </a:rPr>
              <a:t>.</a:t>
            </a:r>
            <a:r>
              <a:rPr lang="en-US" cap="none" dirty="0" smtClean="0">
                <a:latin typeface="Avenir Book"/>
                <a:cs typeface="Avenir Book"/>
              </a:rPr>
              <a:t> </a:t>
            </a:r>
            <a:endParaRPr lang="en-US" cap="none" dirty="0">
              <a:latin typeface="Avenir Book"/>
              <a:cs typeface="Avenir Boo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4997" y="2682435"/>
            <a:ext cx="6424812" cy="646288"/>
          </a:xfrm>
          <a:prstGeom prst="rect">
            <a:avLst/>
          </a:prstGeom>
          <a:noFill/>
        </p:spPr>
        <p:txBody>
          <a:bodyPr wrap="none" lIns="91400" tIns="45699" rIns="91400" bIns="45699" rtlCol="0">
            <a:sp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“That’s too much to </a:t>
            </a:r>
            <a:r>
              <a:rPr lang="en-US" sz="3600" u="sng" dirty="0">
                <a:solidFill>
                  <a:srgbClr val="FFFFFF"/>
                </a:solidFill>
                <a:latin typeface="Avenir Book"/>
                <a:cs typeface="Avenir Book"/>
              </a:rPr>
              <a:t>part</a:t>
            </a:r>
            <a:r>
              <a:rPr lang="en-US" sz="3600" dirty="0">
                <a:solidFill>
                  <a:srgbClr val="FFFFFF"/>
                </a:solidFill>
                <a:latin typeface="Avenir Book"/>
                <a:cs typeface="Avenir Book"/>
              </a:rPr>
              <a:t> with” </a:t>
            </a:r>
          </a:p>
        </p:txBody>
      </p:sp>
    </p:spTree>
    <p:extLst>
      <p:ext uri="{BB962C8B-B14F-4D97-AF65-F5344CB8AC3E}">
        <p14:creationId xmlns:p14="http://schemas.microsoft.com/office/powerpoint/2010/main" val="490109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076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3	Both were named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by God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before their birth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75735"/>
            <a:ext cx="8382000" cy="3108501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17:19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God told Abraham, “Sarah thy wife shall bear thee a son... and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thou shalt call his name 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Isaac.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Matthew 1:21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God told Joseph, “And she [Mary] shall bring forth a son, and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thou shalt call his name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Jesus.”</a:t>
            </a:r>
          </a:p>
        </p:txBody>
      </p:sp>
    </p:spTree>
    <p:extLst>
      <p:ext uri="{BB962C8B-B14F-4D97-AF65-F5344CB8AC3E}">
        <p14:creationId xmlns:p14="http://schemas.microsoft.com/office/powerpoint/2010/main" val="365492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4	Miraculous birth – conceived by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a miracle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05"/>
            <a:ext cx="8382000" cy="2677614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ctr"/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Genesis 18:11-14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venir Heavy"/>
              <a:cs typeface="Avenir Heavy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Luke 1:34-37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5	Only “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begotten son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” of his father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7102" y="1423049"/>
            <a:ext cx="8708165" cy="4401163"/>
          </a:xfrm>
          <a:prstGeom prst="rect">
            <a:avLst/>
          </a:prstGeom>
        </p:spPr>
        <p:txBody>
          <a:bodyPr wrap="square" lIns="91400" tIns="45699" rIns="91400" bIns="45699">
            <a:spAutoFit/>
          </a:bodyPr>
          <a:lstStyle/>
          <a:p>
            <a:r>
              <a:rPr lang="en-US" sz="2800" dirty="0" err="1">
                <a:solidFill>
                  <a:srgbClr val="FFFFFF"/>
                </a:solidFill>
                <a:latin typeface="Avenir Book"/>
                <a:cs typeface="Avenir Book"/>
              </a:rPr>
              <a:t>Heb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 11:17</a:t>
            </a:r>
          </a:p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By faith Abraham, when he was tried, offered up Isaac: and he that had received the promises offered up </a:t>
            </a:r>
            <a:r>
              <a:rPr lang="en-US" sz="2800" dirty="0">
                <a:solidFill>
                  <a:srgbClr val="FFFFFF"/>
                </a:solidFill>
                <a:latin typeface="Avenir Heavy"/>
                <a:cs typeface="Avenir Heavy"/>
              </a:rPr>
              <a:t>his only begotten son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,</a:t>
            </a:r>
          </a:p>
          <a:p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John 3:16</a:t>
            </a:r>
          </a:p>
          <a:p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For God so loved the world, that he gave </a:t>
            </a:r>
            <a:r>
              <a:rPr lang="en-US" sz="2800" dirty="0">
                <a:solidFill>
                  <a:srgbClr val="FFFFFF"/>
                </a:solidFill>
                <a:latin typeface="Avenir Heavy"/>
                <a:cs typeface="Avenir Heavy"/>
              </a:rPr>
              <a:t>his only begotten Son</a:t>
            </a:r>
            <a:r>
              <a:rPr lang="en-US" sz="2800" dirty="0">
                <a:solidFill>
                  <a:srgbClr val="FFFFFF"/>
                </a:solidFill>
                <a:latin typeface="Avenir Book"/>
                <a:cs typeface="Avenir Book"/>
              </a:rPr>
              <a:t>, that whosoever believeth in him should not perish, but have everlasting life.  </a:t>
            </a:r>
          </a:p>
          <a:p>
            <a:endParaRPr lang="en-US" sz="2800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6	Abraham pictures God the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Father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22:1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“God…said unto him, Abraham: and he said,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Behold, </a:t>
            </a:r>
            <a:r>
              <a:rPr lang="en-US" sz="2800" i="1" dirty="0">
                <a:solidFill>
                  <a:schemeClr val="bg1"/>
                </a:solidFill>
                <a:latin typeface="Avenir Heavy"/>
                <a:cs typeface="Avenir Heavy"/>
              </a:rPr>
              <a:t>here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 </a:t>
            </a:r>
            <a:r>
              <a:rPr lang="en-US" sz="2800" u="sng" dirty="0">
                <a:solidFill>
                  <a:schemeClr val="bg1"/>
                </a:solidFill>
                <a:latin typeface="Avenir Heavy"/>
                <a:cs typeface="Avenir Heavy"/>
              </a:rPr>
              <a:t>I </a:t>
            </a:r>
            <a:r>
              <a:rPr lang="en-US" sz="2800" i="1" u="sng" dirty="0">
                <a:solidFill>
                  <a:schemeClr val="bg1"/>
                </a:solidFill>
                <a:latin typeface="Avenir Heavy"/>
                <a:cs typeface="Avenir Heavy"/>
              </a:rPr>
              <a:t>am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.”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Exodus 3:14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God said unto Moses,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I AM THAT I AM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: and he said, Thus shalt thou say unto the children of Israel, I AM hath sent me unto you.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7102" y="381001"/>
            <a:ext cx="8578273" cy="52317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7	Abraham pictures the Father’s </a:t>
            </a:r>
            <a:r>
              <a:rPr lang="en-US" sz="2800" u="sng" dirty="0">
                <a:solidFill>
                  <a:schemeClr val="bg1"/>
                </a:solidFill>
                <a:latin typeface="Avenir Book"/>
                <a:cs typeface="Avenir Book"/>
              </a:rPr>
              <a:t>love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 for Jesus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764" y="1621110"/>
            <a:ext cx="8382000" cy="3539388"/>
          </a:xfrm>
          <a:prstGeom prst="rect">
            <a:avLst/>
          </a:prstGeom>
          <a:noFill/>
        </p:spPr>
        <p:txBody>
          <a:bodyPr wrap="square" lIns="91400" tIns="45699" rIns="91400" bIns="45699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Genesis 22:2 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And he said, Take now thy son, thine only [son] Isaac,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whom thou </a:t>
            </a:r>
            <a:r>
              <a:rPr lang="en-US" sz="2800" dirty="0" err="1">
                <a:solidFill>
                  <a:schemeClr val="bg1"/>
                </a:solidFill>
                <a:latin typeface="Avenir Heavy"/>
                <a:cs typeface="Avenir Heavy"/>
              </a:rPr>
              <a:t>lovest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, and get thee into the land of </a:t>
            </a:r>
            <a:r>
              <a:rPr lang="en-US" sz="2800" dirty="0" err="1">
                <a:solidFill>
                  <a:schemeClr val="bg1"/>
                </a:solidFill>
                <a:latin typeface="Avenir Book"/>
                <a:cs typeface="Avenir Book"/>
              </a:rPr>
              <a:t>Moriah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;</a:t>
            </a:r>
          </a:p>
          <a:p>
            <a:endParaRPr lang="en-US" sz="2800" dirty="0">
              <a:solidFill>
                <a:schemeClr val="bg1"/>
              </a:solidFill>
              <a:latin typeface="Avenir Book"/>
              <a:cs typeface="Avenir Book"/>
            </a:endParaRP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John 10:17</a:t>
            </a:r>
          </a:p>
          <a:p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Therefore doth </a:t>
            </a:r>
            <a:r>
              <a:rPr lang="en-US" sz="2800" dirty="0">
                <a:solidFill>
                  <a:schemeClr val="bg1"/>
                </a:solidFill>
                <a:latin typeface="Avenir Heavy"/>
                <a:cs typeface="Avenir Heavy"/>
              </a:rPr>
              <a:t>my Father love me</a:t>
            </a:r>
            <a:r>
              <a:rPr lang="en-US" sz="2800" dirty="0">
                <a:solidFill>
                  <a:schemeClr val="bg1"/>
                </a:solidFill>
                <a:latin typeface="Avenir Book"/>
                <a:cs typeface="Avenir Book"/>
              </a:rPr>
              <a:t>, because I lay down my life, that I might take it again.</a:t>
            </a:r>
          </a:p>
        </p:txBody>
      </p:sp>
    </p:spTree>
    <p:extLst>
      <p:ext uri="{BB962C8B-B14F-4D97-AF65-F5344CB8AC3E}">
        <p14:creationId xmlns:p14="http://schemas.microsoft.com/office/powerpoint/2010/main" val="50170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21">
      <a:dk1>
        <a:sysClr val="windowText" lastClr="000000"/>
      </a:dk1>
      <a:lt1>
        <a:sysClr val="window" lastClr="FFFFFF"/>
      </a:lt1>
      <a:dk2>
        <a:srgbClr val="121212"/>
      </a:dk2>
      <a:lt2>
        <a:srgbClr val="181818"/>
      </a:lt2>
      <a:accent1>
        <a:srgbClr val="60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1F1F1F"/>
      </a:accent5>
      <a:accent6>
        <a:srgbClr val="111111"/>
      </a:accent6>
      <a:hlink>
        <a:srgbClr val="D01010"/>
      </a:hlink>
      <a:folHlink>
        <a:srgbClr val="E6682E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183</TotalTime>
  <Words>1590</Words>
  <Application>Microsoft Macintosh PowerPoint</Application>
  <PresentationFormat>On-screen Show (16:10)</PresentationFormat>
  <Paragraphs>203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Grid</vt:lpstr>
      <vt:lpstr>1_ Black </vt:lpstr>
      <vt:lpstr>THE BIBLE REALLY IS TRUE! The mystery “hid from ages and from generations” </vt:lpstr>
      <vt:lpstr>Do You Believe the Bible?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the Bible Really True though?</vt:lpstr>
      <vt:lpstr>Excuse 1  Abraham didn’t say...</vt:lpstr>
      <vt:lpstr>Excuse 2  Abraham didn’t say...  </vt:lpstr>
      <vt:lpstr>Excuse 3  Abraham didn’t say...  </vt:lpstr>
      <vt:lpstr>Excuse 4  Abraham didn’t say...  </vt:lpstr>
      <vt:lpstr>Excuse 5  Abraham didn’t say... </vt:lpstr>
      <vt:lpstr>Excuse 6  Abraham didn’t say... </vt:lpstr>
      <vt:lpstr>Excuse 7  Abraham didn’t say...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REALLY IS TRUE! The mystery “hid from ages and from generations…” </dc:title>
  <dc:creator>Blade  Sbisa</dc:creator>
  <cp:lastModifiedBy>Blade  Sbisa</cp:lastModifiedBy>
  <cp:revision>22</cp:revision>
  <dcterms:created xsi:type="dcterms:W3CDTF">2018-03-18T00:29:37Z</dcterms:created>
  <dcterms:modified xsi:type="dcterms:W3CDTF">2018-03-20T02:49:24Z</dcterms:modified>
</cp:coreProperties>
</file>