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759" r:id="rId2"/>
    <p:sldId id="761" r:id="rId3"/>
    <p:sldId id="785" r:id="rId4"/>
    <p:sldId id="762" r:id="rId5"/>
    <p:sldId id="786" r:id="rId6"/>
    <p:sldId id="765" r:id="rId7"/>
    <p:sldId id="763" r:id="rId8"/>
    <p:sldId id="787" r:id="rId9"/>
    <p:sldId id="788" r:id="rId10"/>
    <p:sldId id="789" r:id="rId11"/>
    <p:sldId id="768" r:id="rId12"/>
    <p:sldId id="764" r:id="rId13"/>
    <p:sldId id="769" r:id="rId14"/>
    <p:sldId id="770" r:id="rId15"/>
    <p:sldId id="771" r:id="rId16"/>
    <p:sldId id="766" r:id="rId17"/>
    <p:sldId id="790" r:id="rId18"/>
    <p:sldId id="767" r:id="rId19"/>
    <p:sldId id="777" r:id="rId20"/>
    <p:sldId id="772" r:id="rId21"/>
    <p:sldId id="773" r:id="rId22"/>
    <p:sldId id="791" r:id="rId23"/>
    <p:sldId id="774" r:id="rId24"/>
    <p:sldId id="776" r:id="rId25"/>
    <p:sldId id="792" r:id="rId26"/>
    <p:sldId id="793" r:id="rId27"/>
    <p:sldId id="794" r:id="rId28"/>
    <p:sldId id="778" r:id="rId29"/>
    <p:sldId id="779" r:id="rId30"/>
    <p:sldId id="780" r:id="rId31"/>
    <p:sldId id="781" r:id="rId32"/>
    <p:sldId id="782" r:id="rId33"/>
    <p:sldId id="783"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8F6FC"/>
    <a:srgbClr val="ADF2E7"/>
    <a:srgbClr val="F9CB9A"/>
    <a:srgbClr val="EBE8C8"/>
    <a:srgbClr val="402F5A"/>
    <a:srgbClr val="E59C7C"/>
    <a:srgbClr val="5A3721"/>
    <a:srgbClr val="7E5E35"/>
    <a:srgbClr val="CAAA79"/>
    <a:srgbClr val="B700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80" autoAdjust="0"/>
    <p:restoredTop sz="94610"/>
  </p:normalViewPr>
  <p:slideViewPr>
    <p:cSldViewPr snapToGrid="0" snapToObjects="1">
      <p:cViewPr varScale="1">
        <p:scale>
          <a:sx n="130" d="100"/>
          <a:sy n="130" d="100"/>
        </p:scale>
        <p:origin x="208"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5B31A-E5D0-E746-B648-6F8B7ED9BE60}" type="datetimeFigureOut">
              <a:rPr lang="en-US" smtClean="0"/>
              <a:t>5/19/19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8748F-D846-A243-8171-F25701CCE069}" type="slidenum">
              <a:rPr lang="en-US" smtClean="0"/>
              <a:t>‹#›</a:t>
            </a:fld>
            <a:endParaRPr lang="en-US"/>
          </a:p>
        </p:txBody>
      </p:sp>
    </p:spTree>
    <p:extLst>
      <p:ext uri="{BB962C8B-B14F-4D97-AF65-F5344CB8AC3E}">
        <p14:creationId xmlns:p14="http://schemas.microsoft.com/office/powerpoint/2010/main" val="24734438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28748F-D846-A243-8171-F25701CCE069}" type="slidenum">
              <a:rPr lang="en-US" smtClean="0"/>
              <a:t>1</a:t>
            </a:fld>
            <a:endParaRPr lang="en-US"/>
          </a:p>
        </p:txBody>
      </p:sp>
    </p:spTree>
    <p:extLst>
      <p:ext uri="{BB962C8B-B14F-4D97-AF65-F5344CB8AC3E}">
        <p14:creationId xmlns:p14="http://schemas.microsoft.com/office/powerpoint/2010/main" val="1437500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2743200" y="4118995"/>
            <a:ext cx="3649211" cy="352337"/>
          </a:xfrm>
        </p:spPr>
        <p:txBody>
          <a:bodyPr anchor="ct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743200" y="4118995"/>
            <a:ext cx="3649211" cy="352337"/>
          </a:xfrm>
        </p:spPr>
        <p:txBody>
          <a:bodyPr anchor="ct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2281806" y="1619075"/>
            <a:ext cx="4597166" cy="1912689"/>
          </a:xfrm>
        </p:spPr>
        <p:txBody>
          <a:body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451295"/>
            <a:ext cx="8211824" cy="329687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451295"/>
            <a:ext cx="8211824" cy="3296874"/>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528505" y="436228"/>
            <a:ext cx="1979803" cy="830510"/>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5/19/19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5" r:id="rId5"/>
  </p:sldLayoutIdLst>
  <p:txStyles>
    <p:titleStyle>
      <a:lvl1pPr algn="ctr" defTabSz="914400" rtl="0" eaLnBrk="1" latinLnBrk="0" hangingPunct="1">
        <a:spcBef>
          <a:spcPct val="0"/>
        </a:spcBef>
        <a:buNone/>
        <a:defRPr sz="4400" kern="1200">
          <a:solidFill>
            <a:srgbClr val="F8F6FC"/>
          </a:solidFill>
          <a:latin typeface="Avenir Book"/>
          <a:ea typeface="+mj-ea"/>
          <a:cs typeface="Avenir Book"/>
        </a:defRPr>
      </a:lvl1pPr>
    </p:titleStyle>
    <p:bodyStyle>
      <a:lvl1pPr marL="0" indent="0" algn="ctr" defTabSz="914400" rtl="0" eaLnBrk="1" latinLnBrk="0" hangingPunct="1">
        <a:spcBef>
          <a:spcPct val="20000"/>
        </a:spcBef>
        <a:buFont typeface="Arial"/>
        <a:buNone/>
        <a:defRPr sz="3000" kern="1200">
          <a:solidFill>
            <a:srgbClr val="ADF2E7"/>
          </a:solidFill>
          <a:latin typeface="Avenir Book"/>
          <a:ea typeface="+mn-ea"/>
          <a:cs typeface="Avenir Book"/>
        </a:defRPr>
      </a:lvl1pPr>
      <a:lvl2pPr marL="914400" indent="-457200" algn="ctr" defTabSz="914400" rtl="0" eaLnBrk="1" latinLnBrk="0" hangingPunct="1">
        <a:spcBef>
          <a:spcPct val="20000"/>
        </a:spcBef>
        <a:buFont typeface="Arial"/>
        <a:buChar char="•"/>
        <a:defRPr sz="3000" kern="1200">
          <a:solidFill>
            <a:srgbClr val="ADF2E7"/>
          </a:solidFill>
          <a:latin typeface="Avenir Book"/>
          <a:ea typeface="+mn-ea"/>
          <a:cs typeface="Avenir Book"/>
        </a:defRPr>
      </a:lvl2pPr>
      <a:lvl3pPr marL="914400" indent="0" algn="ctr" defTabSz="914400" rtl="0" eaLnBrk="1" latinLnBrk="0" hangingPunct="1">
        <a:spcBef>
          <a:spcPct val="20000"/>
        </a:spcBef>
        <a:buFont typeface="Arial" pitchFamily="34" charset="0"/>
        <a:buNone/>
        <a:defRPr sz="2500" kern="1200">
          <a:solidFill>
            <a:srgbClr val="ADF2E7"/>
          </a:solidFill>
          <a:latin typeface="Avenir Book"/>
          <a:ea typeface="+mn-ea"/>
          <a:cs typeface="Avenir Book"/>
        </a:defRPr>
      </a:lvl3pPr>
      <a:lvl4pPr marL="1371600" indent="0" algn="ctr" defTabSz="914400" rtl="0" eaLnBrk="1" latinLnBrk="0" hangingPunct="1">
        <a:spcBef>
          <a:spcPct val="20000"/>
        </a:spcBef>
        <a:buFont typeface="Arial" pitchFamily="34" charset="0"/>
        <a:buNone/>
        <a:defRPr sz="2000" kern="1200">
          <a:solidFill>
            <a:srgbClr val="ADF2E7"/>
          </a:solidFill>
          <a:latin typeface="Avenir Book"/>
          <a:ea typeface="+mn-ea"/>
          <a:cs typeface="Avenir Book"/>
        </a:defRPr>
      </a:lvl4pPr>
      <a:lvl5pPr marL="1828800" indent="0" algn="ctr" defTabSz="914400" rtl="0" eaLnBrk="1" latinLnBrk="0" hangingPunct="1">
        <a:spcBef>
          <a:spcPct val="20000"/>
        </a:spcBef>
        <a:buFont typeface="Arial" pitchFamily="34" charset="0"/>
        <a:buNone/>
        <a:defRPr sz="2000" kern="1200">
          <a:solidFill>
            <a:srgbClr val="ADF2E7"/>
          </a:solidFill>
          <a:latin typeface="Avenir Book"/>
          <a:ea typeface="+mn-ea"/>
          <a:cs typeface="Avenir Book"/>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1"/>
          </p:nvPr>
        </p:nvSpPr>
        <p:spPr>
          <a:xfrm>
            <a:off x="981620" y="3408807"/>
            <a:ext cx="7172372" cy="1137734"/>
          </a:xfrm>
        </p:spPr>
        <p:txBody>
          <a:bodyPr>
            <a:noAutofit/>
          </a:bodyPr>
          <a:lstStyle/>
          <a:p>
            <a:r>
              <a:rPr lang="en-US" sz="2800" b="1" dirty="0"/>
              <a:t>Healthy Relationships </a:t>
            </a:r>
            <a:br>
              <a:rPr lang="en-US" sz="2800" b="1" dirty="0"/>
            </a:br>
            <a:r>
              <a:rPr lang="en-US" sz="2800" b="1" dirty="0"/>
              <a:t>Require Personal Responsibility</a:t>
            </a:r>
            <a:endParaRPr lang="en-US" sz="2800" dirty="0">
              <a:latin typeface="Avenir Book"/>
              <a:cs typeface="Avenir Book"/>
            </a:endParaRPr>
          </a:p>
        </p:txBody>
      </p:sp>
      <p:sp>
        <p:nvSpPr>
          <p:cNvPr id="24" name="Title 23"/>
          <p:cNvSpPr>
            <a:spLocks noGrp="1"/>
          </p:cNvSpPr>
          <p:nvPr>
            <p:ph type="title"/>
          </p:nvPr>
        </p:nvSpPr>
        <p:spPr>
          <a:xfrm>
            <a:off x="1487271" y="1619075"/>
            <a:ext cx="6186236" cy="1912689"/>
          </a:xfrm>
        </p:spPr>
        <p:txBody>
          <a:bodyPr>
            <a:normAutofit/>
          </a:bodyPr>
          <a:lstStyle/>
          <a:p>
            <a:r>
              <a:rPr lang="en-US" sz="4800" dirty="0">
                <a:latin typeface="Avenir Black"/>
                <a:cs typeface="Avenir Black"/>
              </a:rPr>
              <a:t>Getting God’s Best</a:t>
            </a:r>
          </a:p>
        </p:txBody>
      </p:sp>
    </p:spTree>
    <p:extLst>
      <p:ext uri="{BB962C8B-B14F-4D97-AF65-F5344CB8AC3E}">
        <p14:creationId xmlns:p14="http://schemas.microsoft.com/office/powerpoint/2010/main" val="124069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Instead of digging up the past, may our focus be on conforming ourselves into the image of Christ. </a:t>
            </a:r>
          </a:p>
          <a:p>
            <a:pPr algn="l"/>
            <a:endParaRPr lang="en-US" sz="2800" dirty="0"/>
          </a:p>
          <a:p>
            <a:pPr algn="l"/>
            <a:r>
              <a:rPr lang="en-US" sz="2800" dirty="0"/>
              <a:t>Not focusing on our hurt and pain, but on the promise of Christ in you. </a:t>
            </a:r>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The </a:t>
            </a:r>
            <a:r>
              <a:rPr lang="en-US" sz="3600" dirty="0" err="1">
                <a:latin typeface="Avenir Black"/>
                <a:cs typeface="Avenir Black"/>
              </a:rPr>
              <a:t>Gameplan</a:t>
            </a:r>
            <a:endParaRPr lang="en-US" sz="3600" dirty="0">
              <a:latin typeface="Avenir Black"/>
              <a:cs typeface="Avenir Black"/>
            </a:endParaRPr>
          </a:p>
        </p:txBody>
      </p:sp>
    </p:spTree>
    <p:extLst>
      <p:ext uri="{BB962C8B-B14F-4D97-AF65-F5344CB8AC3E}">
        <p14:creationId xmlns:p14="http://schemas.microsoft.com/office/powerpoint/2010/main" val="310602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3" y="1451294"/>
            <a:ext cx="8211824" cy="3479111"/>
          </a:xfrm>
        </p:spPr>
        <p:txBody>
          <a:bodyPr>
            <a:normAutofit/>
          </a:bodyPr>
          <a:lstStyle/>
          <a:p>
            <a:pPr algn="l"/>
            <a:r>
              <a:rPr lang="en-US" sz="2800" dirty="0"/>
              <a:t>If ye then be risen with Christ, seek those things which are above, where Christ </a:t>
            </a:r>
            <a:r>
              <a:rPr lang="en-US" sz="2800" dirty="0" err="1"/>
              <a:t>sitteth</a:t>
            </a:r>
            <a:r>
              <a:rPr lang="en-US" sz="2800" dirty="0"/>
              <a:t> on the right hand of God. 2 Set your affection on things above, not on things on the earth. 3 For ye are dead, and your life is hid with Christ in God.</a:t>
            </a:r>
          </a:p>
        </p:txBody>
      </p:sp>
      <p:sp>
        <p:nvSpPr>
          <p:cNvPr id="24" name="Title 23"/>
          <p:cNvSpPr>
            <a:spLocks noGrp="1"/>
          </p:cNvSpPr>
          <p:nvPr>
            <p:ph type="title"/>
          </p:nvPr>
        </p:nvSpPr>
        <p:spPr>
          <a:xfrm>
            <a:off x="528505" y="436228"/>
            <a:ext cx="7023963" cy="830510"/>
          </a:xfrm>
        </p:spPr>
        <p:txBody>
          <a:bodyPr>
            <a:normAutofit/>
          </a:bodyPr>
          <a:lstStyle/>
          <a:p>
            <a:pPr algn="l"/>
            <a:r>
              <a:rPr lang="en-US" sz="3600" dirty="0">
                <a:latin typeface="Avenir Black"/>
                <a:cs typeface="Avenir Black"/>
              </a:rPr>
              <a:t>Colossians 3:1-3</a:t>
            </a:r>
          </a:p>
        </p:txBody>
      </p:sp>
    </p:spTree>
    <p:extLst>
      <p:ext uri="{BB962C8B-B14F-4D97-AF65-F5344CB8AC3E}">
        <p14:creationId xmlns:p14="http://schemas.microsoft.com/office/powerpoint/2010/main" val="183612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p:txBody>
          <a:bodyPr>
            <a:normAutofit/>
          </a:bodyPr>
          <a:lstStyle/>
          <a:p>
            <a:pPr algn="l"/>
            <a:r>
              <a:rPr lang="en-US" sz="2800" b="1" dirty="0"/>
              <a:t>Dead people can’t get offended. </a:t>
            </a:r>
            <a:endParaRPr lang="en-US" sz="2800" dirty="0"/>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KEY POINT #2</a:t>
            </a:r>
          </a:p>
        </p:txBody>
      </p:sp>
    </p:spTree>
    <p:extLst>
      <p:ext uri="{BB962C8B-B14F-4D97-AF65-F5344CB8AC3E}">
        <p14:creationId xmlns:p14="http://schemas.microsoft.com/office/powerpoint/2010/main" val="341963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p:txBody>
          <a:bodyPr>
            <a:normAutofit/>
          </a:bodyPr>
          <a:lstStyle/>
          <a:p>
            <a:pPr algn="l"/>
            <a:r>
              <a:rPr lang="en-US" sz="2800" dirty="0"/>
              <a:t>Submitting yourselves one to </a:t>
            </a:r>
            <a:br>
              <a:rPr lang="en-US" sz="2800" dirty="0"/>
            </a:br>
            <a:r>
              <a:rPr lang="en-US" sz="2800" dirty="0"/>
              <a:t>another in the fear of God.</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Ephesians 5:21</a:t>
            </a:r>
          </a:p>
        </p:txBody>
      </p:sp>
    </p:spTree>
    <p:extLst>
      <p:ext uri="{BB962C8B-B14F-4D97-AF65-F5344CB8AC3E}">
        <p14:creationId xmlns:p14="http://schemas.microsoft.com/office/powerpoint/2010/main" val="285939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p:txBody>
          <a:bodyPr>
            <a:normAutofit/>
          </a:bodyPr>
          <a:lstStyle/>
          <a:p>
            <a:pPr algn="l"/>
            <a:r>
              <a:rPr lang="en-US" sz="2800" dirty="0"/>
              <a:t>And when they had lifted up their eyes, </a:t>
            </a:r>
            <a:br>
              <a:rPr lang="en-US" sz="2800" dirty="0"/>
            </a:br>
            <a:r>
              <a:rPr lang="en-US" sz="2800" dirty="0"/>
              <a:t>they saw no man, save Jesus only.</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Mark 17:8</a:t>
            </a:r>
          </a:p>
        </p:txBody>
      </p:sp>
    </p:spTree>
    <p:extLst>
      <p:ext uri="{BB962C8B-B14F-4D97-AF65-F5344CB8AC3E}">
        <p14:creationId xmlns:p14="http://schemas.microsoft.com/office/powerpoint/2010/main" val="147355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5"/>
            <a:ext cx="8420875" cy="3296874"/>
          </a:xfrm>
        </p:spPr>
        <p:txBody>
          <a:bodyPr>
            <a:normAutofit/>
          </a:bodyPr>
          <a:lstStyle/>
          <a:p>
            <a:pPr algn="l"/>
            <a:r>
              <a:rPr lang="en-US" sz="2800" dirty="0"/>
              <a:t>Wives, submit yourselves unto your own husbands, as unto the Lord. 23 For the husband is the head of the wife, even as Christ is the head of the church: and he is the </a:t>
            </a:r>
            <a:r>
              <a:rPr lang="en-US" sz="2800" dirty="0" err="1"/>
              <a:t>saviour</a:t>
            </a:r>
            <a:r>
              <a:rPr lang="en-US" sz="2800" dirty="0"/>
              <a:t> of the body. 24 Therefore as the church is subject unto Christ, so let the wives be to their own husbands in every thing.</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Ephesians 5:22-24</a:t>
            </a:r>
          </a:p>
        </p:txBody>
      </p:sp>
    </p:spTree>
    <p:extLst>
      <p:ext uri="{BB962C8B-B14F-4D97-AF65-F5344CB8AC3E}">
        <p14:creationId xmlns:p14="http://schemas.microsoft.com/office/powerpoint/2010/main" val="3941244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The wife can choose to be submitted. </a:t>
            </a:r>
          </a:p>
          <a:p>
            <a:pPr algn="l"/>
            <a:endParaRPr lang="en-US" sz="2800" dirty="0"/>
          </a:p>
          <a:p>
            <a:pPr algn="l"/>
            <a:r>
              <a:rPr lang="en-US" sz="2800" dirty="0"/>
              <a:t>Marriage is not so much about fulfilling your desires.</a:t>
            </a:r>
          </a:p>
          <a:p>
            <a:pPr algn="l"/>
            <a:r>
              <a:rPr lang="en-US" sz="2800" dirty="0"/>
              <a:t>But the wife can be a helpmeet for the mission and vision that God has given to the husband. </a:t>
            </a:r>
          </a:p>
          <a:p>
            <a:pPr algn="l"/>
            <a:endParaRPr lang="en-US" sz="2800" dirty="0"/>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The Wife’s Choice</a:t>
            </a:r>
          </a:p>
        </p:txBody>
      </p:sp>
    </p:spTree>
    <p:extLst>
      <p:ext uri="{BB962C8B-B14F-4D97-AF65-F5344CB8AC3E}">
        <p14:creationId xmlns:p14="http://schemas.microsoft.com/office/powerpoint/2010/main" val="106651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The directive will of God is consistent for all believers. </a:t>
            </a:r>
          </a:p>
          <a:p>
            <a:pPr algn="l"/>
            <a:endParaRPr lang="en-US" sz="2800" dirty="0"/>
          </a:p>
          <a:p>
            <a:pPr algn="l"/>
            <a:r>
              <a:rPr lang="en-US" sz="2800" dirty="0"/>
              <a:t>The permissive will of God relates to the personal plan of God for each individual believer. </a:t>
            </a:r>
          </a:p>
          <a:p>
            <a:pPr algn="l"/>
            <a:endParaRPr lang="en-US" sz="2800" dirty="0"/>
          </a:p>
        </p:txBody>
      </p:sp>
      <p:sp>
        <p:nvSpPr>
          <p:cNvPr id="24" name="Title 23"/>
          <p:cNvSpPr>
            <a:spLocks noGrp="1"/>
          </p:cNvSpPr>
          <p:nvPr>
            <p:ph type="title"/>
          </p:nvPr>
        </p:nvSpPr>
        <p:spPr>
          <a:xfrm>
            <a:off x="528504" y="436228"/>
            <a:ext cx="8227011" cy="830510"/>
          </a:xfrm>
        </p:spPr>
        <p:txBody>
          <a:bodyPr>
            <a:normAutofit/>
          </a:bodyPr>
          <a:lstStyle/>
          <a:p>
            <a:pPr algn="l"/>
            <a:r>
              <a:rPr lang="en-US" sz="3600" dirty="0">
                <a:latin typeface="Avenir Black"/>
                <a:cs typeface="Avenir Black"/>
              </a:rPr>
              <a:t>Directive and Permissive Will of God</a:t>
            </a:r>
          </a:p>
        </p:txBody>
      </p:sp>
    </p:spTree>
    <p:extLst>
      <p:ext uri="{BB962C8B-B14F-4D97-AF65-F5344CB8AC3E}">
        <p14:creationId xmlns:p14="http://schemas.microsoft.com/office/powerpoint/2010/main" val="3285044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p:txBody>
          <a:bodyPr>
            <a:normAutofit/>
          </a:bodyPr>
          <a:lstStyle/>
          <a:p>
            <a:pPr algn="l"/>
            <a:r>
              <a:rPr lang="en-US" sz="2800" b="1" dirty="0"/>
              <a:t>God usually does not provide vision </a:t>
            </a:r>
            <a:br>
              <a:rPr lang="en-US" sz="2800" b="1" dirty="0"/>
            </a:br>
            <a:r>
              <a:rPr lang="en-US" sz="2800" b="1" dirty="0"/>
              <a:t>in your personal life if you are not </a:t>
            </a:r>
            <a:br>
              <a:rPr lang="en-US" sz="2800" b="1" dirty="0"/>
            </a:br>
            <a:r>
              <a:rPr lang="en-US" sz="2800" b="1" dirty="0"/>
              <a:t>already submitted to his direct will. </a:t>
            </a:r>
            <a:endParaRPr lang="en-US" sz="2800" dirty="0"/>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KEY POINT #3</a:t>
            </a:r>
          </a:p>
        </p:txBody>
      </p:sp>
    </p:spTree>
    <p:extLst>
      <p:ext uri="{BB962C8B-B14F-4D97-AF65-F5344CB8AC3E}">
        <p14:creationId xmlns:p14="http://schemas.microsoft.com/office/powerpoint/2010/main" val="399363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His personal time in the Word of God.</a:t>
            </a:r>
          </a:p>
          <a:p>
            <a:pPr algn="l"/>
            <a:r>
              <a:rPr lang="en-US" sz="2800" dirty="0"/>
              <a:t>His participation in the Local Church.</a:t>
            </a:r>
          </a:p>
          <a:p>
            <a:pPr algn="l"/>
            <a:r>
              <a:rPr lang="en-US" sz="2800" dirty="0"/>
              <a:t>Being guided by the Holy Spirit.</a:t>
            </a:r>
          </a:p>
          <a:p>
            <a:pPr algn="l"/>
            <a:endParaRPr lang="en-US" sz="2800" dirty="0"/>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God’s Direction to the Husband</a:t>
            </a:r>
          </a:p>
        </p:txBody>
      </p:sp>
    </p:spTree>
    <p:extLst>
      <p:ext uri="{BB962C8B-B14F-4D97-AF65-F5344CB8AC3E}">
        <p14:creationId xmlns:p14="http://schemas.microsoft.com/office/powerpoint/2010/main" val="63567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What can you do?</a:t>
            </a:r>
          </a:p>
        </p:txBody>
      </p:sp>
      <p:sp>
        <p:nvSpPr>
          <p:cNvPr id="24" name="Title 23"/>
          <p:cNvSpPr>
            <a:spLocks noGrp="1"/>
          </p:cNvSpPr>
          <p:nvPr>
            <p:ph type="title"/>
          </p:nvPr>
        </p:nvSpPr>
        <p:spPr>
          <a:xfrm>
            <a:off x="528505" y="436228"/>
            <a:ext cx="7140926" cy="830510"/>
          </a:xfrm>
        </p:spPr>
        <p:txBody>
          <a:bodyPr>
            <a:normAutofit/>
          </a:bodyPr>
          <a:lstStyle/>
          <a:p>
            <a:pPr algn="l"/>
            <a:r>
              <a:rPr lang="en-US" sz="3600" dirty="0">
                <a:latin typeface="Avenir Black"/>
                <a:cs typeface="Avenir Black"/>
              </a:rPr>
              <a:t>KEY QUESTION #1</a:t>
            </a:r>
          </a:p>
        </p:txBody>
      </p:sp>
    </p:spTree>
    <p:extLst>
      <p:ext uri="{BB962C8B-B14F-4D97-AF65-F5344CB8AC3E}">
        <p14:creationId xmlns:p14="http://schemas.microsoft.com/office/powerpoint/2010/main" val="3270044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p:txBody>
          <a:bodyPr>
            <a:normAutofit/>
          </a:bodyPr>
          <a:lstStyle/>
          <a:p>
            <a:pPr algn="l"/>
            <a:r>
              <a:rPr lang="en-US" sz="2800" dirty="0"/>
              <a:t>Likewise, ye wives, be in subjection to your own husbands; that, if any obey not the word, they also may without the word be won by the conversation of the wives; 2 While they behold your chaste conversation coupled with fear.</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1 Peter 3:1-2</a:t>
            </a:r>
          </a:p>
        </p:txBody>
      </p:sp>
    </p:spTree>
    <p:extLst>
      <p:ext uri="{BB962C8B-B14F-4D97-AF65-F5344CB8AC3E}">
        <p14:creationId xmlns:p14="http://schemas.microsoft.com/office/powerpoint/2010/main" val="210251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3" y="1451295"/>
            <a:ext cx="8404166" cy="3296874"/>
          </a:xfrm>
        </p:spPr>
        <p:txBody>
          <a:bodyPr>
            <a:normAutofit/>
          </a:bodyPr>
          <a:lstStyle/>
          <a:p>
            <a:pPr algn="l"/>
            <a:r>
              <a:rPr lang="en-US" sz="2800" dirty="0"/>
              <a:t>Obey them that have the rule over you, and submit yourselves: for they watch for your souls, as they that must give account, that they may do it with joy, and not with grief: for that is unprofitable for you.</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Hebrews 13:17</a:t>
            </a:r>
          </a:p>
        </p:txBody>
      </p:sp>
    </p:spTree>
    <p:extLst>
      <p:ext uri="{BB962C8B-B14F-4D97-AF65-F5344CB8AC3E}">
        <p14:creationId xmlns:p14="http://schemas.microsoft.com/office/powerpoint/2010/main" val="338858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He can choose to not serve his own fleshly desires. </a:t>
            </a:r>
          </a:p>
          <a:p>
            <a:pPr algn="l"/>
            <a:r>
              <a:rPr lang="en-US" sz="2800" dirty="0"/>
              <a:t>He can choose to not seek self-gratification.</a:t>
            </a:r>
          </a:p>
          <a:p>
            <a:pPr algn="l"/>
            <a:r>
              <a:rPr lang="en-US" sz="2800" dirty="0"/>
              <a:t>He can choose to receive direction from God’s Sword (The Word), God’s Structure (The Local Church) and God’s Spirit. </a:t>
            </a:r>
          </a:p>
          <a:p>
            <a:pPr algn="l"/>
            <a:endParaRPr lang="en-US" sz="2800" dirty="0"/>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The Husband’s Choice</a:t>
            </a:r>
          </a:p>
        </p:txBody>
      </p:sp>
    </p:spTree>
    <p:extLst>
      <p:ext uri="{BB962C8B-B14F-4D97-AF65-F5344CB8AC3E}">
        <p14:creationId xmlns:p14="http://schemas.microsoft.com/office/powerpoint/2010/main" val="3239032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3" y="1451294"/>
            <a:ext cx="8211824" cy="3562677"/>
          </a:xfrm>
        </p:spPr>
        <p:txBody>
          <a:bodyPr>
            <a:normAutofit fontScale="92500" lnSpcReduction="10000"/>
          </a:bodyPr>
          <a:lstStyle/>
          <a:p>
            <a:pPr algn="l"/>
            <a:r>
              <a:rPr lang="en-US" sz="2800" dirty="0"/>
              <a:t>Likewise, ye husbands, dwell with them according to knowledge, giving </a:t>
            </a:r>
            <a:r>
              <a:rPr lang="en-US" sz="2800" dirty="0" err="1"/>
              <a:t>honour</a:t>
            </a:r>
            <a:r>
              <a:rPr lang="en-US" sz="2800" dirty="0"/>
              <a:t> unto the wife, as unto the weaker vessel, and as being heirs together of the grace of life; that your prayers be not hindered. 8 Finally, be ye all of one mind, having compassion one of another, love as brethren, be pitiful, be courteous: 9 Not rendering evil for evil, or railing for railing: but contrariwise blessing; knowing that ye are thereunto called, that ye should inherit a blessing.</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1 Peter 3:7-9</a:t>
            </a:r>
          </a:p>
        </p:txBody>
      </p:sp>
    </p:spTree>
    <p:extLst>
      <p:ext uri="{BB962C8B-B14F-4D97-AF65-F5344CB8AC3E}">
        <p14:creationId xmlns:p14="http://schemas.microsoft.com/office/powerpoint/2010/main" val="3202505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p:txBody>
          <a:bodyPr>
            <a:normAutofit/>
          </a:bodyPr>
          <a:lstStyle/>
          <a:p>
            <a:pPr algn="l"/>
            <a:r>
              <a:rPr lang="en-US" sz="2800" b="1" dirty="0"/>
              <a:t>God’s presence (and blessing) in your life </a:t>
            </a:r>
            <a:br>
              <a:rPr lang="en-US" sz="2800" b="1" dirty="0"/>
            </a:br>
            <a:r>
              <a:rPr lang="en-US" sz="2800" b="1" dirty="0"/>
              <a:t>will be lacking if you refuse to treat your </a:t>
            </a:r>
            <a:br>
              <a:rPr lang="en-US" sz="2800" b="1" dirty="0"/>
            </a:br>
            <a:r>
              <a:rPr lang="en-US" sz="2800" b="1" dirty="0"/>
              <a:t>wife with respect and dignity. </a:t>
            </a:r>
            <a:endParaRPr lang="en-US" sz="2800" dirty="0"/>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KEY POINT #4</a:t>
            </a:r>
          </a:p>
        </p:txBody>
      </p:sp>
    </p:spTree>
    <p:extLst>
      <p:ext uri="{BB962C8B-B14F-4D97-AF65-F5344CB8AC3E}">
        <p14:creationId xmlns:p14="http://schemas.microsoft.com/office/powerpoint/2010/main" val="35206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3" y="1451294"/>
            <a:ext cx="8211824" cy="3562677"/>
          </a:xfrm>
        </p:spPr>
        <p:txBody>
          <a:bodyPr>
            <a:normAutofit/>
          </a:bodyPr>
          <a:lstStyle/>
          <a:p>
            <a:pPr algn="l"/>
            <a:r>
              <a:rPr lang="en-US" sz="2800" dirty="0"/>
              <a:t>And this have ye done again, covering the altar of the LORD with tears, with weeping, and with crying out, insomuch that he </a:t>
            </a:r>
            <a:r>
              <a:rPr lang="en-US" sz="2800" dirty="0" err="1"/>
              <a:t>regardeth</a:t>
            </a:r>
            <a:r>
              <a:rPr lang="en-US" sz="2800" dirty="0"/>
              <a:t> not the offering any more, or </a:t>
            </a:r>
            <a:r>
              <a:rPr lang="en-US" sz="2800" dirty="0" err="1"/>
              <a:t>receiveth</a:t>
            </a:r>
            <a:r>
              <a:rPr lang="en-US" sz="2800" dirty="0"/>
              <a:t> </a:t>
            </a:r>
            <a:r>
              <a:rPr lang="en-US" sz="2800" i="1" dirty="0"/>
              <a:t>it</a:t>
            </a:r>
            <a:r>
              <a:rPr lang="en-US" sz="2800" dirty="0"/>
              <a:t> with good will at your hand. </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Malachi 2:13</a:t>
            </a:r>
          </a:p>
        </p:txBody>
      </p:sp>
    </p:spTree>
    <p:extLst>
      <p:ext uri="{BB962C8B-B14F-4D97-AF65-F5344CB8AC3E}">
        <p14:creationId xmlns:p14="http://schemas.microsoft.com/office/powerpoint/2010/main" val="807933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3" y="1451294"/>
            <a:ext cx="8211824" cy="3562677"/>
          </a:xfrm>
        </p:spPr>
        <p:txBody>
          <a:bodyPr>
            <a:normAutofit/>
          </a:bodyPr>
          <a:lstStyle/>
          <a:p>
            <a:pPr algn="l"/>
            <a:r>
              <a:rPr lang="en-US" sz="2800" dirty="0"/>
              <a:t>Yet ye say, Wherefore? Because the LORD hath been witness between thee and the wife of thy youth, against whom thou hast dealt treacherously: yet is she thy companion, and the wife of thy covenant. </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Malachi 2:14</a:t>
            </a:r>
          </a:p>
        </p:txBody>
      </p:sp>
    </p:spTree>
    <p:extLst>
      <p:ext uri="{BB962C8B-B14F-4D97-AF65-F5344CB8AC3E}">
        <p14:creationId xmlns:p14="http://schemas.microsoft.com/office/powerpoint/2010/main" val="2599442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3" y="1451294"/>
            <a:ext cx="8211824" cy="3562677"/>
          </a:xfrm>
        </p:spPr>
        <p:txBody>
          <a:bodyPr>
            <a:normAutofit lnSpcReduction="10000"/>
          </a:bodyPr>
          <a:lstStyle/>
          <a:p>
            <a:pPr algn="l"/>
            <a:r>
              <a:rPr lang="en-US" sz="2800" dirty="0"/>
              <a:t>And did not he make one? Yet had he the residue of the spirit. And wherefore one? That he might seek a godly seed. Therefore take heed to your spirit, and let none deal treacherously against the wife of his youth. 16 For the LORD, the God of Israel, </a:t>
            </a:r>
            <a:r>
              <a:rPr lang="en-US" sz="2800" dirty="0" err="1"/>
              <a:t>saith</a:t>
            </a:r>
            <a:r>
              <a:rPr lang="en-US" sz="2800" dirty="0"/>
              <a:t> that he </a:t>
            </a:r>
            <a:r>
              <a:rPr lang="en-US" sz="2800" dirty="0" err="1"/>
              <a:t>hateth</a:t>
            </a:r>
            <a:r>
              <a:rPr lang="en-US" sz="2800" dirty="0"/>
              <a:t> putting away: for one </a:t>
            </a:r>
            <a:r>
              <a:rPr lang="en-US" sz="2800" dirty="0" err="1"/>
              <a:t>covereth</a:t>
            </a:r>
            <a:r>
              <a:rPr lang="en-US" sz="2800" dirty="0"/>
              <a:t> violence with his garment, </a:t>
            </a:r>
            <a:r>
              <a:rPr lang="en-US" sz="2800" dirty="0" err="1"/>
              <a:t>saith</a:t>
            </a:r>
            <a:r>
              <a:rPr lang="en-US" sz="2800" dirty="0"/>
              <a:t> the LORD of hosts: therefore take heed to your spirit, that ye deal not treacherously.</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Malachi 2:15-16</a:t>
            </a:r>
          </a:p>
        </p:txBody>
      </p:sp>
    </p:spTree>
    <p:extLst>
      <p:ext uri="{BB962C8B-B14F-4D97-AF65-F5344CB8AC3E}">
        <p14:creationId xmlns:p14="http://schemas.microsoft.com/office/powerpoint/2010/main" val="714802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God hates sin. He desires purity.</a:t>
            </a:r>
          </a:p>
          <a:p>
            <a:pPr algn="l"/>
            <a:r>
              <a:rPr lang="en-US" sz="2800" dirty="0"/>
              <a:t>There are always ramifications to your sin.</a:t>
            </a:r>
          </a:p>
          <a:p>
            <a:pPr algn="l"/>
            <a:endParaRPr lang="en-US" sz="2800" dirty="0"/>
          </a:p>
          <a:p>
            <a:pPr algn="l"/>
            <a:r>
              <a:rPr lang="en-US" sz="2800" dirty="0"/>
              <a:t>But still yet, why does God care?</a:t>
            </a:r>
          </a:p>
          <a:p>
            <a:pPr algn="l"/>
            <a:r>
              <a:rPr lang="en-US" sz="2800" dirty="0"/>
              <a:t>Because he has a plan for your life.</a:t>
            </a:r>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Review</a:t>
            </a:r>
          </a:p>
        </p:txBody>
      </p:sp>
    </p:spTree>
    <p:extLst>
      <p:ext uri="{BB962C8B-B14F-4D97-AF65-F5344CB8AC3E}">
        <p14:creationId xmlns:p14="http://schemas.microsoft.com/office/powerpoint/2010/main" val="3022205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marL="514350" indent="-514350" algn="l">
              <a:buFont typeface="+mj-lt"/>
              <a:buAutoNum type="arabicPeriod"/>
            </a:pPr>
            <a:r>
              <a:rPr lang="en-US" sz="2800" dirty="0"/>
              <a:t>Purity is central to God’s plan for you.</a:t>
            </a:r>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God’s Plan</a:t>
            </a:r>
          </a:p>
        </p:txBody>
      </p:sp>
    </p:spTree>
    <p:extLst>
      <p:ext uri="{BB962C8B-B14F-4D97-AF65-F5344CB8AC3E}">
        <p14:creationId xmlns:p14="http://schemas.microsoft.com/office/powerpoint/2010/main" val="406154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p:txBody>
          <a:bodyPr>
            <a:normAutofit/>
          </a:bodyPr>
          <a:lstStyle/>
          <a:p>
            <a:pPr algn="l"/>
            <a:r>
              <a:rPr lang="en-US" sz="2800" b="1" dirty="0"/>
              <a:t>Biblical counseling is more about the eternal purpose of God (his own glory in your life) than it is about fixing your problems. </a:t>
            </a:r>
            <a:endParaRPr lang="en-US" sz="2800" dirty="0"/>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KEY POINT #1</a:t>
            </a:r>
          </a:p>
        </p:txBody>
      </p:sp>
    </p:spTree>
    <p:extLst>
      <p:ext uri="{BB962C8B-B14F-4D97-AF65-F5344CB8AC3E}">
        <p14:creationId xmlns:p14="http://schemas.microsoft.com/office/powerpoint/2010/main" val="2184803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marL="514350" indent="-514350" algn="l">
              <a:buFont typeface="+mj-lt"/>
              <a:buAutoNum type="arabicPeriod"/>
            </a:pPr>
            <a:r>
              <a:rPr lang="en-US" sz="2800" dirty="0"/>
              <a:t>Purity is central to God’s plan for you.</a:t>
            </a:r>
          </a:p>
          <a:p>
            <a:pPr marL="514350" indent="-514350" algn="l">
              <a:buFont typeface="+mj-lt"/>
              <a:buAutoNum type="arabicPeriod"/>
            </a:pPr>
            <a:r>
              <a:rPr lang="en-US" sz="2800" dirty="0"/>
              <a:t>Worship is central to God’s plan for you.</a:t>
            </a:r>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God’s Plan</a:t>
            </a:r>
          </a:p>
        </p:txBody>
      </p:sp>
    </p:spTree>
    <p:extLst>
      <p:ext uri="{BB962C8B-B14F-4D97-AF65-F5344CB8AC3E}">
        <p14:creationId xmlns:p14="http://schemas.microsoft.com/office/powerpoint/2010/main" val="3208149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marL="514350" indent="-514350" algn="l">
              <a:buFont typeface="+mj-lt"/>
              <a:buAutoNum type="arabicPeriod"/>
            </a:pPr>
            <a:r>
              <a:rPr lang="en-US" sz="2800" dirty="0"/>
              <a:t>Purity is central to God’s plan for you.</a:t>
            </a:r>
          </a:p>
          <a:p>
            <a:pPr marL="514350" indent="-514350" algn="l">
              <a:buFont typeface="+mj-lt"/>
              <a:buAutoNum type="arabicPeriod"/>
            </a:pPr>
            <a:r>
              <a:rPr lang="en-US" sz="2800" dirty="0"/>
              <a:t>Worship is central to God’s plan for you.</a:t>
            </a:r>
          </a:p>
          <a:p>
            <a:pPr marL="514350" indent="-514350" algn="l">
              <a:buFont typeface="+mj-lt"/>
              <a:buAutoNum type="arabicPeriod"/>
            </a:pPr>
            <a:r>
              <a:rPr lang="en-US" sz="2800" dirty="0"/>
              <a:t>Victory over sin is central to God’s plan for you.</a:t>
            </a:r>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God’s Plan</a:t>
            </a:r>
          </a:p>
        </p:txBody>
      </p:sp>
    </p:spTree>
    <p:extLst>
      <p:ext uri="{BB962C8B-B14F-4D97-AF65-F5344CB8AC3E}">
        <p14:creationId xmlns:p14="http://schemas.microsoft.com/office/powerpoint/2010/main" val="3793637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marL="514350" indent="-514350" algn="l">
              <a:buFont typeface="+mj-lt"/>
              <a:buAutoNum type="arabicPeriod"/>
            </a:pPr>
            <a:r>
              <a:rPr lang="en-US" sz="2800" dirty="0"/>
              <a:t>Purity is central to God’s plan for you.</a:t>
            </a:r>
          </a:p>
          <a:p>
            <a:pPr marL="514350" indent="-514350" algn="l">
              <a:buFont typeface="+mj-lt"/>
              <a:buAutoNum type="arabicPeriod"/>
            </a:pPr>
            <a:r>
              <a:rPr lang="en-US" sz="2800" dirty="0"/>
              <a:t>Worship is central to God’s plan for you.</a:t>
            </a:r>
          </a:p>
          <a:p>
            <a:pPr marL="514350" indent="-514350" algn="l">
              <a:buFont typeface="+mj-lt"/>
              <a:buAutoNum type="arabicPeriod"/>
            </a:pPr>
            <a:r>
              <a:rPr lang="en-US" sz="2800" dirty="0"/>
              <a:t>Victory over sin is central to God’s plan for you.</a:t>
            </a:r>
          </a:p>
          <a:p>
            <a:pPr marL="514350" indent="-514350" algn="l">
              <a:buFont typeface="+mj-lt"/>
              <a:buAutoNum type="arabicPeriod"/>
            </a:pPr>
            <a:r>
              <a:rPr lang="en-US" sz="2800" dirty="0"/>
              <a:t>Evangelism is central to God’s plan for you.</a:t>
            </a:r>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God’s Plan</a:t>
            </a:r>
          </a:p>
        </p:txBody>
      </p:sp>
    </p:spTree>
    <p:extLst>
      <p:ext uri="{BB962C8B-B14F-4D97-AF65-F5344CB8AC3E}">
        <p14:creationId xmlns:p14="http://schemas.microsoft.com/office/powerpoint/2010/main" val="1545595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God’s plan exemplifies his character.</a:t>
            </a:r>
          </a:p>
          <a:p>
            <a:pPr algn="l"/>
            <a:r>
              <a:rPr lang="en-US" sz="2800" dirty="0"/>
              <a:t>It is a reflection </a:t>
            </a:r>
            <a:r>
              <a:rPr lang="en-US" sz="2800"/>
              <a:t>of his image</a:t>
            </a:r>
            <a:r>
              <a:rPr lang="en-US" sz="2800" dirty="0"/>
              <a:t>. </a:t>
            </a:r>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God’s Character</a:t>
            </a:r>
          </a:p>
        </p:txBody>
      </p:sp>
    </p:spTree>
    <p:extLst>
      <p:ext uri="{BB962C8B-B14F-4D97-AF65-F5344CB8AC3E}">
        <p14:creationId xmlns:p14="http://schemas.microsoft.com/office/powerpoint/2010/main" val="122334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lnSpcReduction="10000"/>
          </a:bodyPr>
          <a:lstStyle/>
          <a:p>
            <a:pPr algn="l"/>
            <a:r>
              <a:rPr lang="en-US" sz="2800" dirty="0"/>
              <a:t> Therefore if any man </a:t>
            </a:r>
            <a:r>
              <a:rPr lang="en-US" sz="2800" i="1" dirty="0"/>
              <a:t>be</a:t>
            </a:r>
            <a:r>
              <a:rPr lang="en-US" sz="2800" dirty="0"/>
              <a:t> in Christ, </a:t>
            </a:r>
            <a:r>
              <a:rPr lang="en-US" sz="2800" i="1" dirty="0"/>
              <a:t>he is</a:t>
            </a:r>
            <a:r>
              <a:rPr lang="en-US" sz="2800" dirty="0"/>
              <a:t> a new creature: old things are passed away; behold, all things are become new. 18 And all things </a:t>
            </a:r>
            <a:r>
              <a:rPr lang="en-US" sz="2800" i="1" dirty="0"/>
              <a:t>are</a:t>
            </a:r>
            <a:r>
              <a:rPr lang="en-US" sz="2800" dirty="0"/>
              <a:t> of God, who hath reconciled us to himself by Jesus Christ, and hath given to us the ministry of reconciliation; 19 To wit, that God was in Christ, reconciling the world unto himself, not imputing their trespasses unto them; and hath committed unto us the word of reconciliation. </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2 Corinthians 5:17-19</a:t>
            </a:r>
          </a:p>
        </p:txBody>
      </p:sp>
    </p:spTree>
    <p:extLst>
      <p:ext uri="{BB962C8B-B14F-4D97-AF65-F5344CB8AC3E}">
        <p14:creationId xmlns:p14="http://schemas.microsoft.com/office/powerpoint/2010/main" val="988789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Now then we are ambassadors for Christ, as though God did beseech </a:t>
            </a:r>
            <a:r>
              <a:rPr lang="en-US" sz="2800" i="1" dirty="0"/>
              <a:t>you</a:t>
            </a:r>
            <a:r>
              <a:rPr lang="en-US" sz="2800" dirty="0"/>
              <a:t> by us: we pray </a:t>
            </a:r>
            <a:r>
              <a:rPr lang="en-US" sz="2800" i="1" dirty="0"/>
              <a:t>you</a:t>
            </a:r>
            <a:r>
              <a:rPr lang="en-US" sz="2800" dirty="0"/>
              <a:t> in Christ's stead, be ye reconciled to God. 21 For he hath made him </a:t>
            </a:r>
            <a:r>
              <a:rPr lang="en-US" sz="2800" i="1" dirty="0"/>
              <a:t>to be</a:t>
            </a:r>
            <a:r>
              <a:rPr lang="en-US" sz="2800" dirty="0"/>
              <a:t> sin for us, who knew no sin; that we might be made the righteousness of God in him.</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2 Corinthians 5:20-21</a:t>
            </a:r>
          </a:p>
        </p:txBody>
      </p:sp>
    </p:spTree>
    <p:extLst>
      <p:ext uri="{BB962C8B-B14F-4D97-AF65-F5344CB8AC3E}">
        <p14:creationId xmlns:p14="http://schemas.microsoft.com/office/powerpoint/2010/main" val="1272884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lnSpcReduction="10000"/>
          </a:bodyPr>
          <a:lstStyle/>
          <a:p>
            <a:pPr algn="l"/>
            <a:r>
              <a:rPr lang="en-US" sz="2800" dirty="0"/>
              <a:t>In order for me to have reconciliation in my earthly relationships I must first be reconciled to God. </a:t>
            </a:r>
          </a:p>
          <a:p>
            <a:pPr algn="l"/>
            <a:endParaRPr lang="en-US" sz="2800" dirty="0"/>
          </a:p>
          <a:p>
            <a:pPr algn="l"/>
            <a:r>
              <a:rPr lang="en-US" sz="2800" dirty="0"/>
              <a:t>We must tackle the root issue, not just the symptoms.</a:t>
            </a:r>
          </a:p>
          <a:p>
            <a:pPr algn="l"/>
            <a:endParaRPr lang="en-US" sz="2800" dirty="0"/>
          </a:p>
          <a:p>
            <a:pPr algn="l"/>
            <a:r>
              <a:rPr lang="en-US" sz="2800" dirty="0"/>
              <a:t>The root problem is not ______________, it’s our sin nature at the core.</a:t>
            </a:r>
          </a:p>
        </p:txBody>
      </p:sp>
      <p:sp>
        <p:nvSpPr>
          <p:cNvPr id="24" name="Title 23"/>
          <p:cNvSpPr>
            <a:spLocks noGrp="1"/>
          </p:cNvSpPr>
          <p:nvPr>
            <p:ph type="title"/>
          </p:nvPr>
        </p:nvSpPr>
        <p:spPr>
          <a:xfrm>
            <a:off x="528505" y="436228"/>
            <a:ext cx="7291307" cy="830510"/>
          </a:xfrm>
        </p:spPr>
        <p:txBody>
          <a:bodyPr>
            <a:normAutofit/>
          </a:bodyPr>
          <a:lstStyle/>
          <a:p>
            <a:pPr algn="l"/>
            <a:r>
              <a:rPr lang="en-US" sz="3600" dirty="0">
                <a:latin typeface="Avenir Black"/>
                <a:cs typeface="Avenir Black"/>
              </a:rPr>
              <a:t>The Root Problem</a:t>
            </a:r>
          </a:p>
        </p:txBody>
      </p:sp>
    </p:spTree>
    <p:extLst>
      <p:ext uri="{BB962C8B-B14F-4D97-AF65-F5344CB8AC3E}">
        <p14:creationId xmlns:p14="http://schemas.microsoft.com/office/powerpoint/2010/main" val="187983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Unto me, who am less than the least of all saints, is this grace given, that I should preach among the Gentiles the unsearchable riches of Christ; 9 And to make all men see what is the fellowship of the mystery, which from the beginning of the world hath been hid in God, who created all things by Jesus Christ:</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Ephesians 3:8-9</a:t>
            </a:r>
          </a:p>
        </p:txBody>
      </p:sp>
    </p:spTree>
    <p:extLst>
      <p:ext uri="{BB962C8B-B14F-4D97-AF65-F5344CB8AC3E}">
        <p14:creationId xmlns:p14="http://schemas.microsoft.com/office/powerpoint/2010/main" val="359416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10 To the intent that now unto the principalities and powers in heavenly places might be known by the church the manifold wisdom of God, 11 According to the eternal purpose which he purposed in Christ Jesus our Lord:</a:t>
            </a:r>
          </a:p>
        </p:txBody>
      </p:sp>
      <p:sp>
        <p:nvSpPr>
          <p:cNvPr id="24" name="Title 23"/>
          <p:cNvSpPr>
            <a:spLocks noGrp="1"/>
          </p:cNvSpPr>
          <p:nvPr>
            <p:ph type="title"/>
          </p:nvPr>
        </p:nvSpPr>
        <p:spPr>
          <a:xfrm>
            <a:off x="528505" y="436228"/>
            <a:ext cx="6021423" cy="830510"/>
          </a:xfrm>
        </p:spPr>
        <p:txBody>
          <a:bodyPr>
            <a:normAutofit/>
          </a:bodyPr>
          <a:lstStyle/>
          <a:p>
            <a:pPr algn="l"/>
            <a:r>
              <a:rPr lang="en-US" sz="3600" dirty="0">
                <a:latin typeface="Avenir Black"/>
                <a:cs typeface="Avenir Black"/>
              </a:rPr>
              <a:t>Ephesians 3:10</a:t>
            </a:r>
          </a:p>
        </p:txBody>
      </p:sp>
    </p:spTree>
    <p:extLst>
      <p:ext uri="{BB962C8B-B14F-4D97-AF65-F5344CB8AC3E}">
        <p14:creationId xmlns:p14="http://schemas.microsoft.com/office/powerpoint/2010/main" val="4195751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0"/>
          </p:nvPr>
        </p:nvSpPr>
        <p:spPr>
          <a:xfrm>
            <a:off x="468312" y="1451294"/>
            <a:ext cx="8521129" cy="3692206"/>
          </a:xfrm>
        </p:spPr>
        <p:txBody>
          <a:bodyPr>
            <a:normAutofit/>
          </a:bodyPr>
          <a:lstStyle/>
          <a:p>
            <a:pPr algn="l"/>
            <a:r>
              <a:rPr lang="en-US" sz="2800" dirty="0"/>
              <a:t>Is the Word of God enough?</a:t>
            </a:r>
          </a:p>
        </p:txBody>
      </p:sp>
      <p:sp>
        <p:nvSpPr>
          <p:cNvPr id="24" name="Title 23"/>
          <p:cNvSpPr>
            <a:spLocks noGrp="1"/>
          </p:cNvSpPr>
          <p:nvPr>
            <p:ph type="title"/>
          </p:nvPr>
        </p:nvSpPr>
        <p:spPr>
          <a:xfrm>
            <a:off x="528505" y="436228"/>
            <a:ext cx="7140926" cy="830510"/>
          </a:xfrm>
        </p:spPr>
        <p:txBody>
          <a:bodyPr>
            <a:normAutofit/>
          </a:bodyPr>
          <a:lstStyle/>
          <a:p>
            <a:pPr algn="l"/>
            <a:r>
              <a:rPr lang="en-US" sz="3600" dirty="0">
                <a:latin typeface="Avenir Black"/>
                <a:cs typeface="Avenir Black"/>
              </a:rPr>
              <a:t>KEY QUESTION #2</a:t>
            </a:r>
          </a:p>
        </p:txBody>
      </p:sp>
    </p:spTree>
    <p:extLst>
      <p:ext uri="{BB962C8B-B14F-4D97-AF65-F5344CB8AC3E}">
        <p14:creationId xmlns:p14="http://schemas.microsoft.com/office/powerpoint/2010/main" val="723731557"/>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15140</TotalTime>
  <Words>1152</Words>
  <Application>Microsoft Macintosh PowerPoint</Application>
  <PresentationFormat>On-screen Show (16:9)</PresentationFormat>
  <Paragraphs>93</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Avenir Black</vt:lpstr>
      <vt:lpstr>Avenir Book</vt:lpstr>
      <vt:lpstr>Calibri</vt:lpstr>
      <vt:lpstr>Trebuchet MS</vt:lpstr>
      <vt:lpstr>Default</vt:lpstr>
      <vt:lpstr>Getting God’s Best</vt:lpstr>
      <vt:lpstr>KEY QUESTION #1</vt:lpstr>
      <vt:lpstr>KEY POINT #1</vt:lpstr>
      <vt:lpstr>2 Corinthians 5:17-19</vt:lpstr>
      <vt:lpstr>2 Corinthians 5:20-21</vt:lpstr>
      <vt:lpstr>The Root Problem</vt:lpstr>
      <vt:lpstr>Ephesians 3:8-9</vt:lpstr>
      <vt:lpstr>Ephesians 3:10</vt:lpstr>
      <vt:lpstr>KEY QUESTION #2</vt:lpstr>
      <vt:lpstr>The Gameplan</vt:lpstr>
      <vt:lpstr>Colossians 3:1-3</vt:lpstr>
      <vt:lpstr>KEY POINT #2</vt:lpstr>
      <vt:lpstr>Ephesians 5:21</vt:lpstr>
      <vt:lpstr>Mark 17:8</vt:lpstr>
      <vt:lpstr>Ephesians 5:22-24</vt:lpstr>
      <vt:lpstr>The Wife’s Choice</vt:lpstr>
      <vt:lpstr>Directive and Permissive Will of God</vt:lpstr>
      <vt:lpstr>KEY POINT #3</vt:lpstr>
      <vt:lpstr>God’s Direction to the Husband</vt:lpstr>
      <vt:lpstr>1 Peter 3:1-2</vt:lpstr>
      <vt:lpstr>Hebrews 13:17</vt:lpstr>
      <vt:lpstr>The Husband’s Choice</vt:lpstr>
      <vt:lpstr>1 Peter 3:7-9</vt:lpstr>
      <vt:lpstr>KEY POINT #4</vt:lpstr>
      <vt:lpstr>Malachi 2:13</vt:lpstr>
      <vt:lpstr>Malachi 2:14</vt:lpstr>
      <vt:lpstr>Malachi 2:15-16</vt:lpstr>
      <vt:lpstr>Review</vt:lpstr>
      <vt:lpstr>God’s Plan</vt:lpstr>
      <vt:lpstr>God’s Plan</vt:lpstr>
      <vt:lpstr>God’s Plan</vt:lpstr>
      <vt:lpstr>God’s Plan</vt:lpstr>
      <vt:lpstr>God’s Character</vt:lpstr>
    </vt:vector>
  </TitlesOfParts>
  <Company>RT Creative Group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91</cp:revision>
  <dcterms:created xsi:type="dcterms:W3CDTF">2014-03-26T14:03:34Z</dcterms:created>
  <dcterms:modified xsi:type="dcterms:W3CDTF">2019-05-19T18:11:36Z</dcterms:modified>
</cp:coreProperties>
</file>